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6"/>
  </p:sldMasterIdLst>
  <p:notesMasterIdLst>
    <p:notesMasterId r:id="rId9"/>
  </p:notesMasterIdLst>
  <p:handoutMasterIdLst>
    <p:handoutMasterId r:id="rId10"/>
  </p:handoutMasterIdLst>
  <p:sldIdLst>
    <p:sldId id="263" r:id="rId7"/>
    <p:sldId id="264" r:id="rId8"/>
  </p:sldIdLst>
  <p:sldSz cx="12192000" cy="6858000"/>
  <p:notesSz cx="6797675" cy="9926638"/>
  <p:embeddedFontLst>
    <p:embeddedFont>
      <p:font typeface="Ericsson Capital TT" panose="02000503000000020004" pitchFamily="2" charset="0"/>
      <p:regular r:id="rId11"/>
    </p:embeddedFont>
  </p:embeddedFontLst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6CF36-BFA9-4BB0-91B9-1B19D4CB6FFA}">
          <p14:sldIdLst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36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51" userDrawn="1">
          <p15:clr>
            <a:srgbClr val="A4A3A4"/>
          </p15:clr>
        </p15:guide>
        <p15:guide id="4" orient="horz" pos="2449" userDrawn="1">
          <p15:clr>
            <a:srgbClr val="A4A3A4"/>
          </p15:clr>
        </p15:guide>
        <p15:guide id="5" orient="horz" pos="3566" userDrawn="1">
          <p15:clr>
            <a:srgbClr val="A4A3A4"/>
          </p15:clr>
        </p15:guide>
        <p15:guide id="6" orient="horz" pos="2545" userDrawn="1">
          <p15:clr>
            <a:srgbClr val="A4A3A4"/>
          </p15:clr>
        </p15:guide>
        <p15:guide id="7" orient="horz" pos="3845" userDrawn="1">
          <p15:clr>
            <a:srgbClr val="A4A3A4"/>
          </p15:clr>
        </p15:guide>
        <p15:guide id="8" pos="6625" userDrawn="1">
          <p15:clr>
            <a:srgbClr val="A4A3A4"/>
          </p15:clr>
        </p15:guide>
        <p15:guide id="9" pos="2588" userDrawn="1">
          <p15:clr>
            <a:srgbClr val="A4A3A4"/>
          </p15:clr>
        </p15:guide>
        <p15:guide id="10" pos="5091" userDrawn="1">
          <p15:clr>
            <a:srgbClr val="A4A3A4"/>
          </p15:clr>
        </p15:guide>
        <p15:guide id="11" pos="4969" userDrawn="1">
          <p15:clr>
            <a:srgbClr val="A4A3A4"/>
          </p15:clr>
        </p15:guide>
        <p15:guide id="12" pos="3779" userDrawn="1">
          <p15:clr>
            <a:srgbClr val="A4A3A4"/>
          </p15:clr>
        </p15:guide>
        <p15:guide id="13" pos="3901" userDrawn="1">
          <p15:clr>
            <a:srgbClr val="A4A3A4"/>
          </p15:clr>
        </p15:guide>
        <p15:guide id="14" pos="331" userDrawn="1">
          <p15:clr>
            <a:srgbClr val="A4A3A4"/>
          </p15:clr>
        </p15:guide>
        <p15:guide id="15" pos="2712" userDrawn="1">
          <p15:clr>
            <a:srgbClr val="A4A3A4"/>
          </p15:clr>
        </p15:guide>
        <p15:guide id="16" pos="3839" userDrawn="1">
          <p15:clr>
            <a:srgbClr val="A4A3A4"/>
          </p15:clr>
        </p15:guide>
        <p15:guide id="17" pos="3568" userDrawn="1">
          <p15:clr>
            <a:srgbClr val="A4A3A4"/>
          </p15:clr>
        </p15:guide>
        <p15:guide id="18" pos="4112" userDrawn="1">
          <p15:clr>
            <a:srgbClr val="A4A3A4"/>
          </p15:clr>
        </p15:guide>
        <p15:guide id="19" pos="73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3F7B"/>
    <a:srgbClr val="00285F"/>
    <a:srgbClr val="FABB00"/>
    <a:srgbClr val="111111"/>
    <a:srgbClr val="89BA17"/>
    <a:srgbClr val="9FB7D3"/>
    <a:srgbClr val="8BC5FF"/>
    <a:srgbClr val="99CCFF"/>
    <a:srgbClr val="6A8FBF"/>
    <a:srgbClr val="00A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6074" autoAdjust="0"/>
  </p:normalViewPr>
  <p:slideViewPr>
    <p:cSldViewPr snapToGrid="0" snapToObjects="1">
      <p:cViewPr varScale="1">
        <p:scale>
          <a:sx n="68" d="100"/>
          <a:sy n="68" d="100"/>
        </p:scale>
        <p:origin x="126" y="138"/>
      </p:cViewPr>
      <p:guideLst>
        <p:guide orient="horz" pos="1136"/>
        <p:guide orient="horz" pos="4110"/>
        <p:guide orient="horz" pos="151"/>
        <p:guide orient="horz" pos="2449"/>
        <p:guide orient="horz" pos="3566"/>
        <p:guide orient="horz" pos="2545"/>
        <p:guide orient="horz" pos="3845"/>
        <p:guide pos="6625"/>
        <p:guide pos="2588"/>
        <p:guide pos="5091"/>
        <p:guide pos="4969"/>
        <p:guide pos="3779"/>
        <p:guide pos="3901"/>
        <p:guide pos="331"/>
        <p:guide pos="2712"/>
        <p:guide pos="3839"/>
        <p:guide pos="3568"/>
        <p:guide pos="4112"/>
        <p:guide pos="73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28"/>
    </p:cViewPr>
  </p:sorterViewPr>
  <p:notesViewPr>
    <p:cSldViewPr snapToGrid="0" snapToObjects="1">
      <p:cViewPr varScale="1">
        <p:scale>
          <a:sx n="64" d="100"/>
          <a:sy n="64" d="100"/>
        </p:scale>
        <p:origin x="-3414" y="-12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font" Target="fonts/font1.fntdata"/><Relationship Id="rId5" Type="http://schemas.openxmlformats.org/officeDocument/2006/relationships/customXml" Target="../customXml/item5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/>
              <a:t> </a:t>
            </a:r>
            <a:endParaRPr lang="en-US" sz="12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r>
              <a:rPr lang="en-US" sz="1200"/>
              <a:t>2017-06-28 </a:t>
            </a:r>
            <a:endParaRPr lang="en-US" sz="1200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/>
              <a:t> </a:t>
            </a:r>
            <a:endParaRPr lang="en-US" sz="1200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fld id="{4ECEF30E-552D-42ED-82CA-C73F83CA10A8}" type="slidenum">
              <a:rPr lang="en-US" sz="120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558323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51023" y="0"/>
            <a:ext cx="2945084" cy="497040"/>
          </a:xfrm>
          <a:prstGeom prst="rect">
            <a:avLst/>
          </a:prstGeom>
        </p:spPr>
        <p:txBody>
          <a:bodyPr vert="horz" lIns="90462" tIns="45231" rIns="90462" bIns="45231" rtlCol="0"/>
          <a:lstStyle>
            <a:lvl1pPr algn="r">
              <a:defRPr sz="1200"/>
            </a:lvl1pPr>
          </a:lstStyle>
          <a:p>
            <a:r>
              <a:rPr lang="en-US"/>
              <a:t>2017-06-28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51023" y="9428025"/>
            <a:ext cx="2945084" cy="497040"/>
          </a:xfrm>
          <a:prstGeom prst="rect">
            <a:avLst/>
          </a:prstGeom>
        </p:spPr>
        <p:txBody>
          <a:bodyPr vert="horz" lIns="90462" tIns="45231" rIns="90462" bIns="45231" rtlCol="0" anchor="b"/>
          <a:lstStyle>
            <a:lvl1pPr algn="r">
              <a:defRPr sz="1200"/>
            </a:lvl1pPr>
          </a:lstStyle>
          <a:p>
            <a:fld id="{5852353D-F306-481A-B3D0-C36CE0BF9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85" cy="497040"/>
          </a:xfrm>
          <a:prstGeom prst="rect">
            <a:avLst/>
          </a:prstGeom>
        </p:spPr>
        <p:txBody>
          <a:bodyPr vert="horz" lIns="90462" tIns="45231" rIns="90462" bIns="45231" rtlCol="0"/>
          <a:lstStyle>
            <a:lvl1pPr algn="l">
              <a:defRPr sz="1200"/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62" tIns="45231" rIns="90462" bIns="45231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025"/>
            <a:ext cx="2945085" cy="497040"/>
          </a:xfrm>
          <a:prstGeom prst="rect">
            <a:avLst/>
          </a:prstGeom>
        </p:spPr>
        <p:txBody>
          <a:bodyPr vert="horz" lIns="90462" tIns="45231" rIns="90462" bIns="45231" rtlCol="0" anchor="b"/>
          <a:lstStyle>
            <a:lvl1pPr algn="l">
              <a:defRPr sz="1200"/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3"/>
          </p:nvPr>
        </p:nvSpPr>
        <p:spPr>
          <a:xfrm>
            <a:off x="680238" y="4715585"/>
            <a:ext cx="5437200" cy="4467066"/>
          </a:xfrm>
          <a:prstGeom prst="rect">
            <a:avLst/>
          </a:prstGeom>
        </p:spPr>
        <p:txBody>
          <a:bodyPr vert="horz" lIns="90462" tIns="45231" rIns="90462" bIns="452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2573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LeftInfo"/>
          <p:cNvSpPr txBox="1">
            <a:spLocks noChangeArrowheads="1"/>
          </p:cNvSpPr>
          <p:nvPr/>
        </p:nvSpPr>
        <p:spPr bwMode="auto">
          <a:xfrm>
            <a:off x="-2019299" y="2828876"/>
            <a:ext cx="19685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Slide title</a:t>
            </a: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70 pt</a:t>
            </a: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9FB7D3"/>
                </a:solidFill>
              </a:rPr>
              <a:t>CAPITALS</a:t>
            </a: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Slide subtitle </a:t>
            </a: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minimum 30 pt</a:t>
            </a:r>
          </a:p>
          <a:p>
            <a:pPr algn="r">
              <a:spcBef>
                <a:spcPct val="0"/>
              </a:spcBef>
            </a:pP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Logo2011" descr="ERI_UF_rgb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8483" y="432000"/>
            <a:ext cx="1027112" cy="900113"/>
          </a:xfrm>
          <a:prstGeom prst="rect">
            <a:avLst/>
          </a:prstGeom>
          <a:noFill/>
        </p:spPr>
      </p:pic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24932" y="5137201"/>
            <a:ext cx="11140019" cy="1386001"/>
          </a:xfrm>
        </p:spPr>
        <p:txBody>
          <a:bodyPr anchor="b" anchorCtr="0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aseline="0">
                <a:latin typeface="+mn-lt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4934" y="1808710"/>
            <a:ext cx="11135785" cy="2839491"/>
          </a:xfrm>
        </p:spPr>
        <p:txBody>
          <a:bodyPr anchor="ctr">
            <a:normAutofit/>
          </a:bodyPr>
          <a:lstStyle>
            <a:lvl1pPr>
              <a:lnSpc>
                <a:spcPct val="75000"/>
              </a:lnSpc>
              <a:defRPr sz="7000">
                <a:latin typeface="Ericsson Capital T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24934" y="4010025"/>
            <a:ext cx="11140017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524935" y="1795463"/>
            <a:ext cx="11140016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193367" y="4010025"/>
            <a:ext cx="5471584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24934" y="4010025"/>
            <a:ext cx="5473700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529167" y="1795463"/>
            <a:ext cx="11135784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524934" y="4010025"/>
            <a:ext cx="11140017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193367" y="1795463"/>
            <a:ext cx="5471584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529167" y="1795463"/>
            <a:ext cx="5469467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6193367" y="4013201"/>
            <a:ext cx="5467351" cy="2066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193367" y="1795464"/>
            <a:ext cx="5467351" cy="2065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524934" y="1795463"/>
            <a:ext cx="5465233" cy="4284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23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6197601" y="1795463"/>
            <a:ext cx="5467351" cy="4284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529168" y="4013201"/>
            <a:ext cx="5465233" cy="2066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529168" y="1795464"/>
            <a:ext cx="5465233" cy="2065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27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6197601" y="4022726"/>
            <a:ext cx="5467351" cy="2066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529168" y="4022726"/>
            <a:ext cx="5465233" cy="2066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197601" y="1804989"/>
            <a:ext cx="5467351" cy="2065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529168" y="1804989"/>
            <a:ext cx="5465233" cy="2065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8111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35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03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29168" y="1800000"/>
            <a:ext cx="11135785" cy="385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2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6193367" y="1795464"/>
            <a:ext cx="5467351" cy="4284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524934" y="1795463"/>
            <a:ext cx="5465233" cy="4284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472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081434" y="1800225"/>
            <a:ext cx="3583517" cy="4724399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305300" y="1800225"/>
            <a:ext cx="3583517" cy="4724399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524934" y="1800225"/>
            <a:ext cx="3583517" cy="4724399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524934" y="1800225"/>
            <a:ext cx="5473700" cy="47244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3" cy="10853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524934" y="1800225"/>
            <a:ext cx="5139267" cy="47244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5139265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54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191251" y="1800225"/>
            <a:ext cx="5473700" cy="47244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191251" y="1800225"/>
            <a:ext cx="5473700" cy="47244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93367" y="239714"/>
            <a:ext cx="4324351" cy="10853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0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191251" y="3545841"/>
            <a:ext cx="5473700" cy="2978785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91251" y="1797525"/>
            <a:ext cx="5473700" cy="10853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6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LeftInfo"/>
          <p:cNvSpPr txBox="1">
            <a:spLocks noChangeArrowheads="1"/>
          </p:cNvSpPr>
          <p:nvPr/>
        </p:nvSpPr>
        <p:spPr bwMode="auto">
          <a:xfrm>
            <a:off x="-2515809" y="438151"/>
            <a:ext cx="2352392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Slide title </a:t>
            </a: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44 pt</a:t>
            </a: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Text and bullet level 1</a:t>
            </a: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 minimum 24 pt</a:t>
            </a: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Bullets level 2-5</a:t>
            </a: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minimum 20 pt</a:t>
            </a: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/>
            <a:endParaRPr lang="en-US" sz="800" noProof="0" dirty="0">
              <a:solidFill>
                <a:schemeClr val="bg1"/>
              </a:solidFill>
            </a:endParaRPr>
          </a:p>
          <a:p>
            <a:pPr algn="r"/>
            <a:endParaRPr lang="en-US" sz="800" noProof="0" dirty="0">
              <a:solidFill>
                <a:schemeClr val="bg1"/>
              </a:solidFill>
            </a:endParaRPr>
          </a:p>
          <a:p>
            <a:pPr algn="r"/>
            <a:endParaRPr lang="en-US" sz="800" noProof="0" dirty="0">
              <a:solidFill>
                <a:schemeClr val="bg1"/>
              </a:solidFill>
            </a:endParaRPr>
          </a:p>
          <a:p>
            <a:r>
              <a:rPr lang="en-US" sz="500" noProof="0" dirty="0">
                <a:solidFill>
                  <a:srgbClr val="9FB7D3"/>
                </a:solidFill>
                <a:latin typeface="+mn-lt"/>
              </a:rPr>
              <a:t>Characters for Embedded font:</a:t>
            </a:r>
            <a:br>
              <a:rPr lang="en-US" sz="500" noProof="0" dirty="0">
                <a:solidFill>
                  <a:srgbClr val="9FB7D3"/>
                </a:solidFill>
                <a:latin typeface="+mn-lt"/>
              </a:rPr>
            </a:br>
            <a:r>
              <a:rPr lang="en-US" sz="500" noProof="0" dirty="0">
                <a:solidFill>
                  <a:srgbClr val="9FB7D3"/>
                </a:solidFill>
                <a:latin typeface="Ericsson Capital TT" pitchFamily="2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500" i="1" noProof="0" dirty="0">
              <a:solidFill>
                <a:srgbClr val="9FB7D3"/>
              </a:solidFill>
              <a:latin typeface="Ericsson Capital TT" pitchFamily="2" charset="0"/>
            </a:endParaRPr>
          </a:p>
          <a:p>
            <a:endParaRPr lang="en-US" sz="500" i="1" noProof="0" dirty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>
                <a:solidFill>
                  <a:srgbClr val="9FB7D3"/>
                </a:solidFill>
                <a:latin typeface="Ericsson Capital TT" pitchFamily="2" charset="0"/>
              </a:rPr>
              <a:t>ΆΈΉΊΌΎΏΐΑΒΓΕΖΗΘΙΚΛΜΝΞΟΠΡΣΤΥΦΧΨΪΫΆΈΉΊΰαβγδεζηθικλνξορςΣΤΥΦΧΨΩΪΫΌΎΏ</a:t>
            </a:r>
            <a:endParaRPr lang="en-US" sz="500" i="1" noProof="0" dirty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>
                <a:solidFill>
                  <a:srgbClr val="9FB7D3"/>
                </a:solidFill>
                <a:latin typeface="Ericsson Capital TT" pitchFamily="2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500" noProof="0" dirty="0">
              <a:solidFill>
                <a:srgbClr val="9FB7D3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5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1400" noProof="0" dirty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Do not add objects or text in the footer area</a:t>
            </a:r>
          </a:p>
        </p:txBody>
      </p:sp>
      <p:pic>
        <p:nvPicPr>
          <p:cNvPr id="9" name="Econ2011" descr="ECON_RGB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209564" y="360000"/>
            <a:ext cx="444500" cy="588962"/>
          </a:xfrm>
          <a:prstGeom prst="rect">
            <a:avLst/>
          </a:prstGeom>
          <a:noFill/>
        </p:spPr>
      </p:pic>
      <p:sp>
        <p:nvSpPr>
          <p:cNvPr id="21523" name="txtfooterCopy"/>
          <p:cNvSpPr txBox="1">
            <a:spLocks noChangeArrowheads="1"/>
          </p:cNvSpPr>
          <p:nvPr/>
        </p:nvSpPr>
        <p:spPr bwMode="auto">
          <a:xfrm>
            <a:off x="527051" y="6524625"/>
            <a:ext cx="9865784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/>
          <a:p>
            <a:pPr algn="l"/>
            <a:r>
              <a:rPr lang="en-US" sz="800" b="0" i="0" u="none">
                <a:solidFill>
                  <a:srgbClr val="87888A"/>
                </a:solidFill>
              </a:rPr>
              <a:t>Ericsson Internal  |  2017-06-28  |  Page </a:t>
            </a:r>
            <a:fld id="{EC98EB83-161B-4B2C-AC90-F95302753693}" type="slidenum">
              <a:rPr lang="en-US" sz="800" b="0" i="0" u="none" smtClean="0">
                <a:solidFill>
                  <a:srgbClr val="87888A"/>
                </a:solidFill>
              </a:rPr>
              <a:t>‹#›</a:t>
            </a:fld>
            <a:endParaRPr lang="en-US" sz="800" b="0" i="0" u="none" dirty="0">
              <a:solidFill>
                <a:srgbClr val="87888A"/>
              </a:solidFill>
            </a:endParaRPr>
          </a:p>
        </p:txBody>
      </p:sp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168" y="1800000"/>
            <a:ext cx="11135785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524935" y="239714"/>
            <a:ext cx="9992784" cy="10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Add Header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0" r:id="rId3"/>
    <p:sldLayoutId id="2147483681" r:id="rId4"/>
    <p:sldLayoutId id="2147483680" r:id="rId5"/>
    <p:sldLayoutId id="2147483699" r:id="rId6"/>
    <p:sldLayoutId id="2147483696" r:id="rId7"/>
    <p:sldLayoutId id="2147483698" r:id="rId8"/>
    <p:sldLayoutId id="2147483697" r:id="rId9"/>
    <p:sldLayoutId id="2147483685" r:id="rId10"/>
    <p:sldLayoutId id="2147483686" r:id="rId11"/>
    <p:sldLayoutId id="2147483687" r:id="rId12"/>
    <p:sldLayoutId id="2147483682" r:id="rId13"/>
    <p:sldLayoutId id="2147483683" r:id="rId14"/>
    <p:sldLayoutId id="2147483684" r:id="rId15"/>
    <p:sldLayoutId id="2147483688" r:id="rId16"/>
    <p:sldLayoutId id="2147483695" r:id="rId17"/>
  </p:sldLayoutIdLst>
  <p:hf sldNum="0" hdr="0" ftr="0" dt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rgbClr val="00A9D4"/>
        </a:buClr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175" indent="-179388" algn="l" rtl="0" eaLnBrk="1" fontAlgn="base" hangingPunct="1">
        <a:spcBef>
          <a:spcPct val="20000"/>
        </a:spcBef>
        <a:spcAft>
          <a:spcPct val="0"/>
        </a:spcAft>
        <a:buClr>
          <a:srgbClr val="92CCE5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53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4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350" y="54449"/>
            <a:ext cx="9992784" cy="1085371"/>
          </a:xfrm>
        </p:spPr>
        <p:txBody>
          <a:bodyPr>
            <a:normAutofit/>
          </a:bodyPr>
          <a:lstStyle/>
          <a:p>
            <a:r>
              <a:rPr lang="en-US" sz="2400" dirty="0"/>
              <a:t>Distributed cloud contribution demo – link view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51771" y="4926471"/>
            <a:ext cx="8130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MUCONV</a:t>
            </a:r>
          </a:p>
        </p:txBody>
      </p:sp>
      <p:sp>
        <p:nvSpPr>
          <p:cNvPr id="32" name="Rectangle: Rounded Corners 31"/>
          <p:cNvSpPr/>
          <p:nvPr/>
        </p:nvSpPr>
        <p:spPr bwMode="auto">
          <a:xfrm>
            <a:off x="2732502" y="4531603"/>
            <a:ext cx="1092625" cy="767640"/>
          </a:xfrm>
          <a:prstGeom prst="roundRect">
            <a:avLst/>
          </a:prstGeom>
          <a:solidFill>
            <a:srgbClr val="89BA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86932" y="4752555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AVP 2000</a:t>
            </a:r>
          </a:p>
        </p:txBody>
      </p:sp>
      <p:sp>
        <p:nvSpPr>
          <p:cNvPr id="35" name="Rectangle: Rounded Corners 34"/>
          <p:cNvSpPr/>
          <p:nvPr/>
        </p:nvSpPr>
        <p:spPr bwMode="auto">
          <a:xfrm>
            <a:off x="5581831" y="1407383"/>
            <a:ext cx="2243705" cy="2881860"/>
          </a:xfrm>
          <a:prstGeom prst="roundRect">
            <a:avLst/>
          </a:prstGeom>
          <a:solidFill>
            <a:srgbClr val="00A9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G6 server</a:t>
            </a:r>
          </a:p>
        </p:txBody>
      </p:sp>
      <p:sp>
        <p:nvSpPr>
          <p:cNvPr id="39" name="Rectangle: Rounded Corners 38"/>
          <p:cNvSpPr/>
          <p:nvPr/>
        </p:nvSpPr>
        <p:spPr bwMode="auto">
          <a:xfrm>
            <a:off x="5736060" y="4814302"/>
            <a:ext cx="1356328" cy="344791"/>
          </a:xfrm>
          <a:prstGeom prst="roundRect">
            <a:avLst/>
          </a:prstGeom>
          <a:solidFill>
            <a:srgbClr val="89BA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MFCP 2</a:t>
            </a:r>
          </a:p>
        </p:txBody>
      </p:sp>
      <p:sp>
        <p:nvSpPr>
          <p:cNvPr id="60" name="Rectangle: Rounded Corners 59"/>
          <p:cNvSpPr/>
          <p:nvPr/>
        </p:nvSpPr>
        <p:spPr bwMode="auto">
          <a:xfrm>
            <a:off x="10238134" y="5634425"/>
            <a:ext cx="620009" cy="235973"/>
          </a:xfrm>
          <a:prstGeom prst="roundRect">
            <a:avLst/>
          </a:prstGeom>
          <a:solidFill>
            <a:srgbClr val="89BA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858143" y="5584946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Appliance</a:t>
            </a:r>
          </a:p>
        </p:txBody>
      </p:sp>
      <p:sp>
        <p:nvSpPr>
          <p:cNvPr id="62" name="Rectangle: Rounded Corners 61"/>
          <p:cNvSpPr/>
          <p:nvPr/>
        </p:nvSpPr>
        <p:spPr bwMode="auto">
          <a:xfrm>
            <a:off x="10238134" y="5980865"/>
            <a:ext cx="620009" cy="259750"/>
          </a:xfrm>
          <a:prstGeom prst="roundRect">
            <a:avLst/>
          </a:prstGeom>
          <a:solidFill>
            <a:srgbClr val="8F3F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858143" y="5922706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Application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82570" y="1055047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Amsterdam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92388" y="5954165"/>
            <a:ext cx="845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4K SDI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9760" y="4513291"/>
            <a:ext cx="1595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HD (720p50) SDI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2832" y="5379857"/>
            <a:ext cx="2997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AVP 2000 output also used for optimized latency OTT demo (DTC)</a:t>
            </a:r>
          </a:p>
        </p:txBody>
      </p:sp>
      <p:sp>
        <p:nvSpPr>
          <p:cNvPr id="107" name="Rectangle: Rounded Corners 106"/>
          <p:cNvSpPr/>
          <p:nvPr/>
        </p:nvSpPr>
        <p:spPr bwMode="auto">
          <a:xfrm>
            <a:off x="5739235" y="6005622"/>
            <a:ext cx="1354185" cy="408186"/>
          </a:xfrm>
          <a:prstGeom prst="roundRect">
            <a:avLst/>
          </a:prstGeom>
          <a:solidFill>
            <a:srgbClr val="89BA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MFCP 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782327" y="543865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IBC</a:t>
            </a:r>
          </a:p>
        </p:txBody>
      </p:sp>
      <p:sp>
        <p:nvSpPr>
          <p:cNvPr id="114" name="Rectangle: Rounded Corners 113"/>
          <p:cNvSpPr/>
          <p:nvPr/>
        </p:nvSpPr>
        <p:spPr bwMode="auto">
          <a:xfrm>
            <a:off x="5739235" y="5413006"/>
            <a:ext cx="1356328" cy="344791"/>
          </a:xfrm>
          <a:prstGeom prst="roundRect">
            <a:avLst/>
          </a:prstGeom>
          <a:solidFill>
            <a:srgbClr val="89BA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MFCP 3</a:t>
            </a:r>
          </a:p>
        </p:txBody>
      </p:sp>
      <p:sp>
        <p:nvSpPr>
          <p:cNvPr id="6" name="Rectangle 5"/>
          <p:cNvSpPr/>
          <p:nvPr/>
        </p:nvSpPr>
        <p:spPr>
          <a:xfrm>
            <a:off x="5608673" y="6363507"/>
            <a:ext cx="12907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Confidence Monitor</a:t>
            </a:r>
            <a:endParaRPr lang="en-GB" sz="1000" dirty="0"/>
          </a:p>
        </p:txBody>
      </p:sp>
      <p:sp>
        <p:nvSpPr>
          <p:cNvPr id="119" name="Rectangle: Rounded Corners 118"/>
          <p:cNvSpPr/>
          <p:nvPr/>
        </p:nvSpPr>
        <p:spPr bwMode="auto">
          <a:xfrm>
            <a:off x="5733006" y="1848685"/>
            <a:ext cx="742225" cy="214314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AWS VPN</a:t>
            </a:r>
          </a:p>
        </p:txBody>
      </p:sp>
      <p:sp>
        <p:nvSpPr>
          <p:cNvPr id="118" name="Arrow: Right 117">
            <a:extLst>
              <a:ext uri="{FF2B5EF4-FFF2-40B4-BE49-F238E27FC236}">
                <a16:creationId xmlns:a16="http://schemas.microsoft.com/office/drawing/2014/main" id="{8AC1E0A7-01EF-4AF9-9EAF-868DE127D6FC}"/>
              </a:ext>
            </a:extLst>
          </p:cNvPr>
          <p:cNvSpPr/>
          <p:nvPr/>
        </p:nvSpPr>
        <p:spPr bwMode="auto">
          <a:xfrm>
            <a:off x="2223690" y="4599291"/>
            <a:ext cx="493989" cy="170734"/>
          </a:xfrm>
          <a:prstGeom prst="rightArrow">
            <a:avLst/>
          </a:prstGeom>
          <a:solidFill>
            <a:srgbClr val="FABB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: Rounded Corners 116"/>
          <p:cNvSpPr/>
          <p:nvPr/>
        </p:nvSpPr>
        <p:spPr bwMode="auto">
          <a:xfrm>
            <a:off x="5728316" y="2101712"/>
            <a:ext cx="525726" cy="344791"/>
          </a:xfrm>
          <a:prstGeom prst="roundRect">
            <a:avLst/>
          </a:prstGeom>
          <a:solidFill>
            <a:srgbClr val="8F3F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K8s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450" y="3490038"/>
            <a:ext cx="914825" cy="657568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985623" y="3747556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MFEL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853" y="2331553"/>
            <a:ext cx="914825" cy="657568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230" y="3156746"/>
            <a:ext cx="733028" cy="526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498" y="3247681"/>
            <a:ext cx="554588" cy="2974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921877" y="3237346"/>
            <a:ext cx="552209" cy="324991"/>
          </a:xfrm>
          <a:prstGeom prst="rect">
            <a:avLst/>
          </a:prstGeom>
          <a:blipFill dpi="0" rotWithShape="1">
            <a:blip r:embed="rId4">
              <a:alphaModFix amt="4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021" y="2019965"/>
            <a:ext cx="733028" cy="526894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289" y="2110900"/>
            <a:ext cx="554588" cy="297488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 bwMode="auto">
          <a:xfrm>
            <a:off x="6833668" y="2100565"/>
            <a:ext cx="552209" cy="324991"/>
          </a:xfrm>
          <a:prstGeom prst="rect">
            <a:avLst/>
          </a:prstGeom>
          <a:blipFill dpi="0" rotWithShape="1">
            <a:blip r:embed="rId4">
              <a:alphaModFix amt="4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: Rounded Corners 137"/>
          <p:cNvSpPr/>
          <p:nvPr/>
        </p:nvSpPr>
        <p:spPr bwMode="auto">
          <a:xfrm>
            <a:off x="10238134" y="5252758"/>
            <a:ext cx="602722" cy="284974"/>
          </a:xfrm>
          <a:prstGeom prst="roundRect">
            <a:avLst/>
          </a:prstGeom>
          <a:solidFill>
            <a:srgbClr val="00A9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0868397" y="5247213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Server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865798" y="258907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MFCP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725784" y="2133842"/>
            <a:ext cx="85185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111111"/>
                </a:solidFill>
              </a:rPr>
              <a:t>UDP-Monitor</a:t>
            </a:r>
          </a:p>
          <a:p>
            <a:pPr algn="ctr"/>
            <a:r>
              <a:rPr lang="en-US" sz="900" dirty="0">
                <a:solidFill>
                  <a:srgbClr val="111111"/>
                </a:solidFill>
              </a:rPr>
              <a:t>(</a:t>
            </a:r>
            <a:r>
              <a:rPr lang="en-US" sz="900" dirty="0" err="1">
                <a:solidFill>
                  <a:srgbClr val="111111"/>
                </a:solidFill>
              </a:rPr>
              <a:t>muhook</a:t>
            </a:r>
            <a:r>
              <a:rPr lang="en-US" sz="900" dirty="0">
                <a:solidFill>
                  <a:srgbClr val="111111"/>
                </a:solidFill>
              </a:rPr>
              <a:t>)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793189" y="3113049"/>
            <a:ext cx="8335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111111"/>
                </a:solidFill>
              </a:rPr>
              <a:t>UDP-Monitor</a:t>
            </a:r>
          </a:p>
          <a:p>
            <a:pPr algn="ctr"/>
            <a:r>
              <a:rPr lang="en-US" sz="900" dirty="0">
                <a:solidFill>
                  <a:srgbClr val="111111"/>
                </a:solidFill>
              </a:rPr>
              <a:t>(</a:t>
            </a:r>
            <a:r>
              <a:rPr lang="en-US" sz="900" dirty="0" err="1">
                <a:solidFill>
                  <a:srgbClr val="111111"/>
                </a:solidFill>
              </a:rPr>
              <a:t>muhook</a:t>
            </a:r>
            <a:r>
              <a:rPr lang="en-US" sz="900" dirty="0">
                <a:solidFill>
                  <a:srgbClr val="111111"/>
                </a:solidFill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70062" y="4583237"/>
            <a:ext cx="7745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CE-X card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3065379" y="5006537"/>
            <a:ext cx="7617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CE-HEVC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6389009" y="6167587"/>
            <a:ext cx="6399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Korysys</a:t>
            </a:r>
            <a:endParaRPr lang="en-US" sz="1000" dirty="0"/>
          </a:p>
        </p:txBody>
      </p:sp>
      <p:sp>
        <p:nvSpPr>
          <p:cNvPr id="149" name="Arrow: Right 148"/>
          <p:cNvSpPr/>
          <p:nvPr/>
        </p:nvSpPr>
        <p:spPr bwMode="auto">
          <a:xfrm>
            <a:off x="2223690" y="5031972"/>
            <a:ext cx="513578" cy="155125"/>
          </a:xfrm>
          <a:prstGeom prst="rightArrow">
            <a:avLst/>
          </a:prstGeom>
          <a:solidFill>
            <a:srgbClr val="00285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092849" y="4927532"/>
            <a:ext cx="111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4K SDI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016945" y="5310487"/>
            <a:ext cx="1180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SMPTE  2110</a:t>
            </a:r>
          </a:p>
          <a:p>
            <a:r>
              <a:rPr lang="en-US" sz="1200" dirty="0"/>
              <a:t>(720p50)</a:t>
            </a:r>
          </a:p>
        </p:txBody>
      </p:sp>
      <p:sp>
        <p:nvSpPr>
          <p:cNvPr id="153" name="Rectangle: Rounded Corners 152"/>
          <p:cNvSpPr/>
          <p:nvPr/>
        </p:nvSpPr>
        <p:spPr bwMode="auto">
          <a:xfrm>
            <a:off x="8711964" y="5315996"/>
            <a:ext cx="1191564" cy="523636"/>
          </a:xfrm>
          <a:prstGeom prst="roundRect">
            <a:avLst/>
          </a:prstGeom>
          <a:solidFill>
            <a:srgbClr val="89BA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Tek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 Prism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GTP master, </a:t>
            </a:r>
            <a:r>
              <a:rPr kumimoji="0" lang="en-US" sz="10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etc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044813" y="4676249"/>
            <a:ext cx="20822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720p50 SDI from AVP 2000</a:t>
            </a:r>
          </a:p>
          <a:p>
            <a:r>
              <a:rPr lang="en-US" sz="1200" dirty="0"/>
              <a:t>Or from MFEL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786538" y="2379725"/>
            <a:ext cx="1018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720p50 SDI</a:t>
            </a:r>
          </a:p>
        </p:txBody>
      </p:sp>
      <p:cxnSp>
        <p:nvCxnSpPr>
          <p:cNvPr id="16" name="Connector: Elbow 15"/>
          <p:cNvCxnSpPr>
            <a:stCxn id="145" idx="3"/>
            <a:endCxn id="107" idx="1"/>
          </p:cNvCxnSpPr>
          <p:nvPr/>
        </p:nvCxnSpPr>
        <p:spPr bwMode="auto">
          <a:xfrm>
            <a:off x="3827126" y="5129648"/>
            <a:ext cx="1912109" cy="1080067"/>
          </a:xfrm>
          <a:prstGeom prst="bentConnector3">
            <a:avLst/>
          </a:prstGeom>
          <a:solidFill>
            <a:schemeClr val="accent1"/>
          </a:solidFill>
          <a:ln w="47625" cap="flat" cmpd="sng" algn="ctr">
            <a:solidFill>
              <a:srgbClr val="00285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8" name="Rectangle 157"/>
          <p:cNvSpPr/>
          <p:nvPr/>
        </p:nvSpPr>
        <p:spPr>
          <a:xfrm>
            <a:off x="3769141" y="4920606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Multicast</a:t>
            </a:r>
          </a:p>
        </p:txBody>
      </p:sp>
      <p:cxnSp>
        <p:nvCxnSpPr>
          <p:cNvPr id="18" name="Connector: Elbow 17"/>
          <p:cNvCxnSpPr>
            <a:stCxn id="13" idx="3"/>
            <a:endCxn id="114" idx="1"/>
          </p:cNvCxnSpPr>
          <p:nvPr/>
        </p:nvCxnSpPr>
        <p:spPr bwMode="auto">
          <a:xfrm>
            <a:off x="3844633" y="4706348"/>
            <a:ext cx="1894602" cy="879054"/>
          </a:xfrm>
          <a:prstGeom prst="bentConnector3">
            <a:avLst>
              <a:gd name="adj1" fmla="val 64580"/>
            </a:avLst>
          </a:prstGeom>
          <a:solidFill>
            <a:schemeClr val="accent1"/>
          </a:solidFill>
          <a:ln w="47625" cap="flat" cmpd="sng" algn="ctr">
            <a:solidFill>
              <a:srgbClr val="FABB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Connector: Elbow 22"/>
          <p:cNvCxnSpPr>
            <a:endCxn id="127" idx="1"/>
          </p:cNvCxnSpPr>
          <p:nvPr/>
        </p:nvCxnSpPr>
        <p:spPr bwMode="auto">
          <a:xfrm rot="5400000" flipH="1" flipV="1">
            <a:off x="4882772" y="2844866"/>
            <a:ext cx="2037609" cy="1668553"/>
          </a:xfrm>
          <a:prstGeom prst="bentConnector2">
            <a:avLst/>
          </a:prstGeom>
          <a:solidFill>
            <a:schemeClr val="accent1"/>
          </a:solidFill>
          <a:ln w="47625" cap="flat" cmpd="sng" algn="ctr">
            <a:solidFill>
              <a:srgbClr val="FABB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067300" y="5069248"/>
            <a:ext cx="66876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ABB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9" name="Rectangle 158"/>
          <p:cNvSpPr/>
          <p:nvPr/>
        </p:nvSpPr>
        <p:spPr>
          <a:xfrm>
            <a:off x="3769141" y="4473240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Multicast</a:t>
            </a:r>
          </a:p>
        </p:txBody>
      </p:sp>
      <p:cxnSp>
        <p:nvCxnSpPr>
          <p:cNvPr id="37" name="Connector: Elbow 36"/>
          <p:cNvCxnSpPr/>
          <p:nvPr/>
        </p:nvCxnSpPr>
        <p:spPr bwMode="auto">
          <a:xfrm flipH="1">
            <a:off x="5736060" y="3723568"/>
            <a:ext cx="2019215" cy="1167876"/>
          </a:xfrm>
          <a:prstGeom prst="bentConnector5">
            <a:avLst>
              <a:gd name="adj1" fmla="val -27988"/>
              <a:gd name="adj2" fmla="val 65395"/>
              <a:gd name="adj3" fmla="val 111321"/>
            </a:avLst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0" name="Rectangle 159"/>
          <p:cNvSpPr/>
          <p:nvPr/>
        </p:nvSpPr>
        <p:spPr>
          <a:xfrm>
            <a:off x="7797988" y="3473465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Multicast</a:t>
            </a:r>
          </a:p>
        </p:txBody>
      </p:sp>
      <p:sp>
        <p:nvSpPr>
          <p:cNvPr id="192" name="Freeform: Shape 191"/>
          <p:cNvSpPr/>
          <p:nvPr/>
        </p:nvSpPr>
        <p:spPr bwMode="auto">
          <a:xfrm>
            <a:off x="619760" y="1021080"/>
            <a:ext cx="9319260" cy="5684520"/>
          </a:xfrm>
          <a:custGeom>
            <a:avLst/>
            <a:gdLst>
              <a:gd name="connsiteX0" fmla="*/ 9319260 w 9319260"/>
              <a:gd name="connsiteY0" fmla="*/ 5539740 h 5570220"/>
              <a:gd name="connsiteX1" fmla="*/ 9319260 w 9319260"/>
              <a:gd name="connsiteY1" fmla="*/ 0 h 5570220"/>
              <a:gd name="connsiteX2" fmla="*/ 3825240 w 9319260"/>
              <a:gd name="connsiteY2" fmla="*/ 0 h 5570220"/>
              <a:gd name="connsiteX3" fmla="*/ 3825240 w 9319260"/>
              <a:gd name="connsiteY3" fmla="*/ 2971800 h 5570220"/>
              <a:gd name="connsiteX4" fmla="*/ 0 w 9319260"/>
              <a:gd name="connsiteY4" fmla="*/ 2971800 h 5570220"/>
              <a:gd name="connsiteX5" fmla="*/ 0 w 9319260"/>
              <a:gd name="connsiteY5" fmla="*/ 4739640 h 5570220"/>
              <a:gd name="connsiteX6" fmla="*/ 3177540 w 9319260"/>
              <a:gd name="connsiteY6" fmla="*/ 4739640 h 5570220"/>
              <a:gd name="connsiteX7" fmla="*/ 3177540 w 9319260"/>
              <a:gd name="connsiteY7" fmla="*/ 5570220 h 5570220"/>
              <a:gd name="connsiteX8" fmla="*/ 9281160 w 9319260"/>
              <a:gd name="connsiteY8" fmla="*/ 5570220 h 5570220"/>
              <a:gd name="connsiteX9" fmla="*/ 9319260 w 9319260"/>
              <a:gd name="connsiteY9" fmla="*/ 5539740 h 557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9260" h="5570220">
                <a:moveTo>
                  <a:pt x="9319260" y="5539740"/>
                </a:moveTo>
                <a:lnTo>
                  <a:pt x="9319260" y="0"/>
                </a:lnTo>
                <a:lnTo>
                  <a:pt x="3825240" y="0"/>
                </a:lnTo>
                <a:lnTo>
                  <a:pt x="3825240" y="2971800"/>
                </a:lnTo>
                <a:lnTo>
                  <a:pt x="0" y="2971800"/>
                </a:lnTo>
                <a:lnTo>
                  <a:pt x="0" y="4739640"/>
                </a:lnTo>
                <a:lnTo>
                  <a:pt x="3177540" y="4739640"/>
                </a:lnTo>
                <a:lnTo>
                  <a:pt x="3177540" y="5570220"/>
                </a:lnTo>
                <a:lnTo>
                  <a:pt x="9281160" y="5570220"/>
                </a:lnTo>
                <a:lnTo>
                  <a:pt x="9319260" y="5539740"/>
                </a:lnTo>
                <a:close/>
              </a:path>
            </a:pathLst>
          </a:custGeom>
          <a:noFill/>
          <a:ln w="349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6" name="Straight Arrow Connector 195"/>
          <p:cNvCxnSpPr>
            <a:stCxn id="127" idx="3"/>
          </p:cNvCxnSpPr>
          <p:nvPr/>
        </p:nvCxnSpPr>
        <p:spPr bwMode="auto">
          <a:xfrm>
            <a:off x="7650678" y="2660337"/>
            <a:ext cx="1381904" cy="1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ABB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8" name="Straight Arrow Connector 197"/>
          <p:cNvCxnSpPr>
            <a:stCxn id="39" idx="3"/>
          </p:cNvCxnSpPr>
          <p:nvPr/>
        </p:nvCxnSpPr>
        <p:spPr bwMode="auto">
          <a:xfrm flipV="1">
            <a:off x="7092388" y="4974867"/>
            <a:ext cx="2149808" cy="11831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ABB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1" name="Straight Arrow Connector 200"/>
          <p:cNvCxnSpPr>
            <a:stCxn id="114" idx="3"/>
            <a:endCxn id="153" idx="1"/>
          </p:cNvCxnSpPr>
          <p:nvPr/>
        </p:nvCxnSpPr>
        <p:spPr bwMode="auto">
          <a:xfrm flipV="1">
            <a:off x="7095563" y="5577814"/>
            <a:ext cx="1616401" cy="758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ABB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5" name="Straight Arrow Connector 204"/>
          <p:cNvCxnSpPr>
            <a:stCxn id="107" idx="3"/>
          </p:cNvCxnSpPr>
          <p:nvPr/>
        </p:nvCxnSpPr>
        <p:spPr bwMode="auto">
          <a:xfrm>
            <a:off x="7093420" y="6209715"/>
            <a:ext cx="2054705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285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9" name="TextBox 208"/>
          <p:cNvSpPr txBox="1"/>
          <p:nvPr/>
        </p:nvSpPr>
        <p:spPr>
          <a:xfrm>
            <a:off x="7898576" y="1301388"/>
            <a:ext cx="1885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Demo MFEL (aka ‘MFCP transcode’) and MFCP containers are run one at a time – both containers should not be running at the same time.</a:t>
            </a:r>
          </a:p>
        </p:txBody>
      </p:sp>
      <p:sp>
        <p:nvSpPr>
          <p:cNvPr id="210" name="Flowchart: Magnetic Disk 209"/>
          <p:cNvSpPr/>
          <p:nvPr/>
        </p:nvSpPr>
        <p:spPr bwMode="auto">
          <a:xfrm>
            <a:off x="5831977" y="3459197"/>
            <a:ext cx="386499" cy="549969"/>
          </a:xfrm>
          <a:prstGeom prst="flowChartMagneticDisk">
            <a:avLst/>
          </a:prstGeom>
          <a:solidFill>
            <a:srgbClr val="8F3F7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Arrow: Right 13"/>
          <p:cNvSpPr/>
          <p:nvPr/>
        </p:nvSpPr>
        <p:spPr bwMode="auto">
          <a:xfrm>
            <a:off x="5977214" y="3545169"/>
            <a:ext cx="961070" cy="565580"/>
          </a:xfrm>
          <a:prstGeom prst="rightArrow">
            <a:avLst>
              <a:gd name="adj1" fmla="val 50000"/>
              <a:gd name="adj2" fmla="val 73578"/>
            </a:avLst>
          </a:prstGeom>
          <a:solidFill>
            <a:srgbClr val="8F3F7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Streamer</a:t>
            </a:r>
          </a:p>
        </p:txBody>
      </p:sp>
      <p:sp>
        <p:nvSpPr>
          <p:cNvPr id="77" name="Rectangle: Rounded Corners 76"/>
          <p:cNvSpPr/>
          <p:nvPr/>
        </p:nvSpPr>
        <p:spPr bwMode="auto">
          <a:xfrm>
            <a:off x="2076360" y="2977932"/>
            <a:ext cx="950920" cy="831163"/>
          </a:xfrm>
          <a:prstGeom prst="roundRect">
            <a:avLst/>
          </a:prstGeom>
          <a:solidFill>
            <a:srgbClr val="00A9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T2 Micro</a:t>
            </a:r>
          </a:p>
        </p:txBody>
      </p:sp>
      <p:sp>
        <p:nvSpPr>
          <p:cNvPr id="80" name="Rectangle: Rounded Corners 79"/>
          <p:cNvSpPr/>
          <p:nvPr/>
        </p:nvSpPr>
        <p:spPr bwMode="auto">
          <a:xfrm>
            <a:off x="637077" y="1480556"/>
            <a:ext cx="2390202" cy="1414603"/>
          </a:xfrm>
          <a:prstGeom prst="roundRect">
            <a:avLst/>
          </a:prstGeom>
          <a:solidFill>
            <a:srgbClr val="00A9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T2 Micro</a:t>
            </a:r>
          </a:p>
        </p:txBody>
      </p:sp>
      <p:sp>
        <p:nvSpPr>
          <p:cNvPr id="83" name="Rectangle: Rounded Corners 82"/>
          <p:cNvSpPr/>
          <p:nvPr/>
        </p:nvSpPr>
        <p:spPr bwMode="auto">
          <a:xfrm>
            <a:off x="641443" y="2968560"/>
            <a:ext cx="1365188" cy="831163"/>
          </a:xfrm>
          <a:prstGeom prst="roundRect">
            <a:avLst/>
          </a:prstGeom>
          <a:solidFill>
            <a:srgbClr val="00A9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T2 Micro</a:t>
            </a:r>
          </a:p>
        </p:txBody>
      </p:sp>
      <p:sp>
        <p:nvSpPr>
          <p:cNvPr id="87" name="Rectangle: Rounded Corners 86"/>
          <p:cNvSpPr/>
          <p:nvPr/>
        </p:nvSpPr>
        <p:spPr bwMode="auto">
          <a:xfrm>
            <a:off x="552450" y="956995"/>
            <a:ext cx="2579815" cy="2987977"/>
          </a:xfrm>
          <a:prstGeom prst="roundRect">
            <a:avLst/>
          </a:prstGeom>
          <a:noFill/>
          <a:ln w="38100" cap="flat" cmpd="sng" algn="ctr">
            <a:solidFill>
              <a:srgbClr val="5858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AWS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: Rounded Corners 87"/>
          <p:cNvSpPr/>
          <p:nvPr/>
        </p:nvSpPr>
        <p:spPr bwMode="auto">
          <a:xfrm>
            <a:off x="1860394" y="2058217"/>
            <a:ext cx="1024573" cy="344791"/>
          </a:xfrm>
          <a:prstGeom prst="roundRect">
            <a:avLst/>
          </a:prstGeom>
          <a:solidFill>
            <a:srgbClr val="8F3F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51477" y="2090864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FFFFFF"/>
                </a:solidFill>
              </a:rPr>
              <a:t>Grafana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90" name="Rectangle: Rounded Corners 89"/>
          <p:cNvSpPr/>
          <p:nvPr/>
        </p:nvSpPr>
        <p:spPr bwMode="auto">
          <a:xfrm>
            <a:off x="746777" y="2039930"/>
            <a:ext cx="1024573" cy="344791"/>
          </a:xfrm>
          <a:prstGeom prst="roundRect">
            <a:avLst/>
          </a:prstGeom>
          <a:solidFill>
            <a:srgbClr val="8F3F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12025" y="2072577"/>
            <a:ext cx="944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Prometheus</a:t>
            </a:r>
          </a:p>
        </p:txBody>
      </p:sp>
      <p:sp>
        <p:nvSpPr>
          <p:cNvPr id="92" name="Rectangle: Rounded Corners 91"/>
          <p:cNvSpPr/>
          <p:nvPr/>
        </p:nvSpPr>
        <p:spPr bwMode="auto">
          <a:xfrm>
            <a:off x="746777" y="2420440"/>
            <a:ext cx="1024573" cy="344791"/>
          </a:xfrm>
          <a:prstGeom prst="roundRect">
            <a:avLst/>
          </a:prstGeom>
          <a:solidFill>
            <a:srgbClr val="8F3F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803" y="2453087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</a:rPr>
              <a:t>Logstash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94" name="Rectangle: Rounded Corners 93"/>
          <p:cNvSpPr/>
          <p:nvPr/>
        </p:nvSpPr>
        <p:spPr bwMode="auto">
          <a:xfrm>
            <a:off x="1860394" y="1677114"/>
            <a:ext cx="1024573" cy="344791"/>
          </a:xfrm>
          <a:prstGeom prst="roundRect">
            <a:avLst/>
          </a:prstGeom>
          <a:solidFill>
            <a:srgbClr val="8F3F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: Rounded Corners 94"/>
          <p:cNvSpPr/>
          <p:nvPr/>
        </p:nvSpPr>
        <p:spPr bwMode="auto">
          <a:xfrm>
            <a:off x="1860394" y="2435140"/>
            <a:ext cx="1024573" cy="344791"/>
          </a:xfrm>
          <a:prstGeom prst="roundRect">
            <a:avLst/>
          </a:prstGeom>
          <a:solidFill>
            <a:srgbClr val="8F3F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085143" y="2467787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</a:rPr>
              <a:t>Kibana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97" name="Rectangle: Rounded Corners 96"/>
          <p:cNvSpPr/>
          <p:nvPr/>
        </p:nvSpPr>
        <p:spPr bwMode="auto">
          <a:xfrm>
            <a:off x="2202811" y="3514381"/>
            <a:ext cx="742225" cy="214314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AWS VPN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824385" y="1709875"/>
            <a:ext cx="11336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Choreographer</a:t>
            </a:r>
          </a:p>
        </p:txBody>
      </p:sp>
      <p:sp>
        <p:nvSpPr>
          <p:cNvPr id="99" name="Rectangle: Rounded Corners 98"/>
          <p:cNvSpPr/>
          <p:nvPr/>
        </p:nvSpPr>
        <p:spPr bwMode="auto">
          <a:xfrm>
            <a:off x="748170" y="3341856"/>
            <a:ext cx="1024573" cy="344791"/>
          </a:xfrm>
          <a:prstGeom prst="roundRect">
            <a:avLst/>
          </a:prstGeom>
          <a:solidFill>
            <a:srgbClr val="8F3F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K8 Master</a:t>
            </a:r>
          </a:p>
        </p:txBody>
      </p:sp>
    </p:spTree>
    <p:extLst>
      <p:ext uri="{BB962C8B-B14F-4D97-AF65-F5344CB8AC3E}">
        <p14:creationId xmlns:p14="http://schemas.microsoft.com/office/powerpoint/2010/main" val="181938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: Rounded Corners 82"/>
          <p:cNvSpPr/>
          <p:nvPr/>
        </p:nvSpPr>
        <p:spPr bwMode="auto">
          <a:xfrm>
            <a:off x="2076360" y="2977932"/>
            <a:ext cx="950920" cy="831163"/>
          </a:xfrm>
          <a:prstGeom prst="roundRect">
            <a:avLst/>
          </a:prstGeom>
          <a:solidFill>
            <a:srgbClr val="00A9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T2 Micro</a:t>
            </a:r>
          </a:p>
        </p:txBody>
      </p:sp>
      <p:sp>
        <p:nvSpPr>
          <p:cNvPr id="77" name="Rectangle: Rounded Corners 76"/>
          <p:cNvSpPr/>
          <p:nvPr/>
        </p:nvSpPr>
        <p:spPr bwMode="auto">
          <a:xfrm>
            <a:off x="637077" y="1480556"/>
            <a:ext cx="2390202" cy="1414603"/>
          </a:xfrm>
          <a:prstGeom prst="roundRect">
            <a:avLst/>
          </a:prstGeom>
          <a:solidFill>
            <a:srgbClr val="00A9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T2 Micro</a:t>
            </a:r>
          </a:p>
        </p:txBody>
      </p:sp>
      <p:sp>
        <p:nvSpPr>
          <p:cNvPr id="80" name="Rectangle: Rounded Corners 79"/>
          <p:cNvSpPr/>
          <p:nvPr/>
        </p:nvSpPr>
        <p:spPr bwMode="auto">
          <a:xfrm>
            <a:off x="641443" y="2968560"/>
            <a:ext cx="1365188" cy="831163"/>
          </a:xfrm>
          <a:prstGeom prst="roundRect">
            <a:avLst/>
          </a:prstGeom>
          <a:solidFill>
            <a:srgbClr val="00A9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T2 Micro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350" y="54449"/>
            <a:ext cx="9992784" cy="1085371"/>
          </a:xfrm>
        </p:spPr>
        <p:txBody>
          <a:bodyPr>
            <a:normAutofit/>
          </a:bodyPr>
          <a:lstStyle/>
          <a:p>
            <a:r>
              <a:rPr lang="en-US" sz="2400" dirty="0"/>
              <a:t>Distributed cloud contribution demo – IP address view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51771" y="4926471"/>
            <a:ext cx="8130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MUCONV</a:t>
            </a:r>
          </a:p>
        </p:txBody>
      </p:sp>
      <p:sp>
        <p:nvSpPr>
          <p:cNvPr id="32" name="Rectangle: Rounded Corners 31"/>
          <p:cNvSpPr/>
          <p:nvPr/>
        </p:nvSpPr>
        <p:spPr bwMode="auto">
          <a:xfrm>
            <a:off x="2732502" y="4531603"/>
            <a:ext cx="1092625" cy="767640"/>
          </a:xfrm>
          <a:prstGeom prst="roundRect">
            <a:avLst/>
          </a:prstGeom>
          <a:solidFill>
            <a:srgbClr val="89BA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86932" y="4752555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AVP 2000</a:t>
            </a:r>
          </a:p>
        </p:txBody>
      </p:sp>
      <p:sp>
        <p:nvSpPr>
          <p:cNvPr id="35" name="Rectangle: Rounded Corners 34"/>
          <p:cNvSpPr/>
          <p:nvPr/>
        </p:nvSpPr>
        <p:spPr bwMode="auto">
          <a:xfrm>
            <a:off x="5581831" y="1407383"/>
            <a:ext cx="2243705" cy="2881860"/>
          </a:xfrm>
          <a:prstGeom prst="roundRect">
            <a:avLst/>
          </a:prstGeom>
          <a:solidFill>
            <a:srgbClr val="00A9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G6 server</a:t>
            </a:r>
          </a:p>
        </p:txBody>
      </p:sp>
      <p:sp>
        <p:nvSpPr>
          <p:cNvPr id="39" name="Rectangle: Rounded Corners 38"/>
          <p:cNvSpPr/>
          <p:nvPr/>
        </p:nvSpPr>
        <p:spPr bwMode="auto">
          <a:xfrm>
            <a:off x="5736060" y="4814302"/>
            <a:ext cx="1356328" cy="344791"/>
          </a:xfrm>
          <a:prstGeom prst="roundRect">
            <a:avLst/>
          </a:prstGeom>
          <a:solidFill>
            <a:srgbClr val="89BA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MFCP 2</a:t>
            </a:r>
          </a:p>
        </p:txBody>
      </p:sp>
      <p:sp>
        <p:nvSpPr>
          <p:cNvPr id="46" name="Rectangle: Rounded Corners 45"/>
          <p:cNvSpPr/>
          <p:nvPr/>
        </p:nvSpPr>
        <p:spPr bwMode="auto">
          <a:xfrm>
            <a:off x="552450" y="956995"/>
            <a:ext cx="2579815" cy="2987977"/>
          </a:xfrm>
          <a:prstGeom prst="roundRect">
            <a:avLst/>
          </a:prstGeom>
          <a:noFill/>
          <a:ln w="38100" cap="flat" cmpd="sng" algn="ctr">
            <a:solidFill>
              <a:srgbClr val="5858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AWS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: Rounded Corners 46"/>
          <p:cNvSpPr/>
          <p:nvPr/>
        </p:nvSpPr>
        <p:spPr bwMode="auto">
          <a:xfrm>
            <a:off x="1860394" y="2058217"/>
            <a:ext cx="1024573" cy="344791"/>
          </a:xfrm>
          <a:prstGeom prst="roundRect">
            <a:avLst/>
          </a:prstGeom>
          <a:solidFill>
            <a:srgbClr val="8F3F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1477" y="2090864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FFFFFF"/>
                </a:solidFill>
              </a:rPr>
              <a:t>Grafana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1" name="Rectangle: Rounded Corners 50"/>
          <p:cNvSpPr/>
          <p:nvPr/>
        </p:nvSpPr>
        <p:spPr bwMode="auto">
          <a:xfrm>
            <a:off x="746777" y="2039930"/>
            <a:ext cx="1024573" cy="344791"/>
          </a:xfrm>
          <a:prstGeom prst="roundRect">
            <a:avLst/>
          </a:prstGeom>
          <a:solidFill>
            <a:srgbClr val="8F3F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2025" y="2072577"/>
            <a:ext cx="944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Prometheus</a:t>
            </a:r>
          </a:p>
        </p:txBody>
      </p:sp>
      <p:sp>
        <p:nvSpPr>
          <p:cNvPr id="60" name="Rectangle: Rounded Corners 59"/>
          <p:cNvSpPr/>
          <p:nvPr/>
        </p:nvSpPr>
        <p:spPr bwMode="auto">
          <a:xfrm>
            <a:off x="10238134" y="5634425"/>
            <a:ext cx="620009" cy="235973"/>
          </a:xfrm>
          <a:prstGeom prst="roundRect">
            <a:avLst/>
          </a:prstGeom>
          <a:solidFill>
            <a:srgbClr val="89BA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858143" y="5584946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Appliance</a:t>
            </a:r>
          </a:p>
        </p:txBody>
      </p:sp>
      <p:sp>
        <p:nvSpPr>
          <p:cNvPr id="62" name="Rectangle: Rounded Corners 61"/>
          <p:cNvSpPr/>
          <p:nvPr/>
        </p:nvSpPr>
        <p:spPr bwMode="auto">
          <a:xfrm>
            <a:off x="10238134" y="5980865"/>
            <a:ext cx="620009" cy="259750"/>
          </a:xfrm>
          <a:prstGeom prst="roundRect">
            <a:avLst/>
          </a:prstGeom>
          <a:solidFill>
            <a:srgbClr val="8F3F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858143" y="5922706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Application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82570" y="1055047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Amsterdam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92388" y="5954165"/>
            <a:ext cx="845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4K SDI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9760" y="4513291"/>
            <a:ext cx="1595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HD (720p50) SDI</a:t>
            </a:r>
          </a:p>
        </p:txBody>
      </p:sp>
      <p:sp>
        <p:nvSpPr>
          <p:cNvPr id="74" name="Rectangle: Rounded Corners 73"/>
          <p:cNvSpPr/>
          <p:nvPr/>
        </p:nvSpPr>
        <p:spPr bwMode="auto">
          <a:xfrm>
            <a:off x="746777" y="2420440"/>
            <a:ext cx="1024573" cy="344791"/>
          </a:xfrm>
          <a:prstGeom prst="roundRect">
            <a:avLst/>
          </a:prstGeom>
          <a:solidFill>
            <a:srgbClr val="8F3F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05803" y="2453087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</a:rPr>
              <a:t>Logstash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2832" y="5379857"/>
            <a:ext cx="2997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AVP 2000 output also used for optimized latency OTT demo (DTC)</a:t>
            </a:r>
          </a:p>
        </p:txBody>
      </p:sp>
      <p:sp>
        <p:nvSpPr>
          <p:cNvPr id="78" name="Rectangle: Rounded Corners 77"/>
          <p:cNvSpPr/>
          <p:nvPr/>
        </p:nvSpPr>
        <p:spPr bwMode="auto">
          <a:xfrm>
            <a:off x="1860394" y="1677114"/>
            <a:ext cx="1024573" cy="344791"/>
          </a:xfrm>
          <a:prstGeom prst="roundRect">
            <a:avLst/>
          </a:prstGeom>
          <a:solidFill>
            <a:srgbClr val="8F3F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-2140047" y="1259488"/>
            <a:ext cx="825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K8 Master</a:t>
            </a:r>
          </a:p>
        </p:txBody>
      </p:sp>
      <p:sp>
        <p:nvSpPr>
          <p:cNvPr id="85" name="Rectangle: Rounded Corners 84"/>
          <p:cNvSpPr/>
          <p:nvPr/>
        </p:nvSpPr>
        <p:spPr bwMode="auto">
          <a:xfrm>
            <a:off x="1860394" y="2435140"/>
            <a:ext cx="1024573" cy="344791"/>
          </a:xfrm>
          <a:prstGeom prst="roundRect">
            <a:avLst/>
          </a:prstGeom>
          <a:solidFill>
            <a:srgbClr val="8F3F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85143" y="2467787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</a:rPr>
              <a:t>Kibana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07" name="Rectangle: Rounded Corners 106"/>
          <p:cNvSpPr/>
          <p:nvPr/>
        </p:nvSpPr>
        <p:spPr bwMode="auto">
          <a:xfrm>
            <a:off x="5739235" y="6005622"/>
            <a:ext cx="1354185" cy="408186"/>
          </a:xfrm>
          <a:prstGeom prst="roundRect">
            <a:avLst/>
          </a:prstGeom>
          <a:solidFill>
            <a:srgbClr val="89BA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MFCP 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782327" y="543865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IBC</a:t>
            </a:r>
          </a:p>
        </p:txBody>
      </p:sp>
      <p:sp>
        <p:nvSpPr>
          <p:cNvPr id="114" name="Rectangle: Rounded Corners 113"/>
          <p:cNvSpPr/>
          <p:nvPr/>
        </p:nvSpPr>
        <p:spPr bwMode="auto">
          <a:xfrm>
            <a:off x="5739235" y="5413006"/>
            <a:ext cx="1356328" cy="344791"/>
          </a:xfrm>
          <a:prstGeom prst="roundRect">
            <a:avLst/>
          </a:prstGeom>
          <a:solidFill>
            <a:srgbClr val="89BA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MFCP 3</a:t>
            </a:r>
          </a:p>
        </p:txBody>
      </p:sp>
      <p:sp>
        <p:nvSpPr>
          <p:cNvPr id="6" name="Rectangle 5"/>
          <p:cNvSpPr/>
          <p:nvPr/>
        </p:nvSpPr>
        <p:spPr>
          <a:xfrm>
            <a:off x="5608673" y="6363507"/>
            <a:ext cx="12907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Confidence Monitor</a:t>
            </a:r>
            <a:endParaRPr lang="en-GB" sz="1000" dirty="0"/>
          </a:p>
        </p:txBody>
      </p:sp>
      <p:sp>
        <p:nvSpPr>
          <p:cNvPr id="119" name="Rectangle: Rounded Corners 118"/>
          <p:cNvSpPr/>
          <p:nvPr/>
        </p:nvSpPr>
        <p:spPr bwMode="auto">
          <a:xfrm>
            <a:off x="5733006" y="1848685"/>
            <a:ext cx="742225" cy="214314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AWS VPN</a:t>
            </a:r>
          </a:p>
        </p:txBody>
      </p:sp>
      <p:sp>
        <p:nvSpPr>
          <p:cNvPr id="120" name="Rectangle: Rounded Corners 119"/>
          <p:cNvSpPr/>
          <p:nvPr/>
        </p:nvSpPr>
        <p:spPr bwMode="auto">
          <a:xfrm>
            <a:off x="2202811" y="3514381"/>
            <a:ext cx="742225" cy="214314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AWS VPN</a:t>
            </a:r>
          </a:p>
        </p:txBody>
      </p:sp>
      <p:sp>
        <p:nvSpPr>
          <p:cNvPr id="118" name="Arrow: Right 117">
            <a:extLst>
              <a:ext uri="{FF2B5EF4-FFF2-40B4-BE49-F238E27FC236}">
                <a16:creationId xmlns:a16="http://schemas.microsoft.com/office/drawing/2014/main" id="{8AC1E0A7-01EF-4AF9-9EAF-868DE127D6FC}"/>
              </a:ext>
            </a:extLst>
          </p:cNvPr>
          <p:cNvSpPr/>
          <p:nvPr/>
        </p:nvSpPr>
        <p:spPr bwMode="auto">
          <a:xfrm>
            <a:off x="2223690" y="4599291"/>
            <a:ext cx="493989" cy="170734"/>
          </a:xfrm>
          <a:prstGeom prst="rightArrow">
            <a:avLst/>
          </a:prstGeom>
          <a:solidFill>
            <a:srgbClr val="FABB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: Rounded Corners 116"/>
          <p:cNvSpPr/>
          <p:nvPr/>
        </p:nvSpPr>
        <p:spPr bwMode="auto">
          <a:xfrm>
            <a:off x="5728316" y="2101712"/>
            <a:ext cx="525726" cy="344791"/>
          </a:xfrm>
          <a:prstGeom prst="roundRect">
            <a:avLst/>
          </a:prstGeom>
          <a:solidFill>
            <a:srgbClr val="8F3F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K8s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450" y="3490038"/>
            <a:ext cx="914825" cy="657568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1824385" y="1709875"/>
            <a:ext cx="11336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Choreographer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85623" y="3747556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MFEL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853" y="2331553"/>
            <a:ext cx="914825" cy="657568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230" y="3156746"/>
            <a:ext cx="733028" cy="526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498" y="3247681"/>
            <a:ext cx="554588" cy="2974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921877" y="3237346"/>
            <a:ext cx="552209" cy="324991"/>
          </a:xfrm>
          <a:prstGeom prst="rect">
            <a:avLst/>
          </a:prstGeom>
          <a:blipFill dpi="0" rotWithShape="1">
            <a:blip r:embed="rId4">
              <a:alphaModFix amt="4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021" y="2019965"/>
            <a:ext cx="733028" cy="526894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289" y="2110900"/>
            <a:ext cx="554588" cy="297488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 bwMode="auto">
          <a:xfrm>
            <a:off x="6833668" y="2100565"/>
            <a:ext cx="552209" cy="324991"/>
          </a:xfrm>
          <a:prstGeom prst="rect">
            <a:avLst/>
          </a:prstGeom>
          <a:blipFill dpi="0" rotWithShape="1">
            <a:blip r:embed="rId4">
              <a:alphaModFix amt="4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: Rounded Corners 137"/>
          <p:cNvSpPr/>
          <p:nvPr/>
        </p:nvSpPr>
        <p:spPr bwMode="auto">
          <a:xfrm>
            <a:off x="10238134" y="5252758"/>
            <a:ext cx="602722" cy="284974"/>
          </a:xfrm>
          <a:prstGeom prst="roundRect">
            <a:avLst/>
          </a:prstGeom>
          <a:solidFill>
            <a:srgbClr val="00A9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0868397" y="5247213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Server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865798" y="258907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MFCP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725785" y="2133842"/>
            <a:ext cx="783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111111"/>
                </a:solidFill>
              </a:rPr>
              <a:t>UDP-Monitor</a:t>
            </a:r>
          </a:p>
          <a:p>
            <a:pPr algn="ctr"/>
            <a:r>
              <a:rPr lang="en-US" sz="800" dirty="0">
                <a:solidFill>
                  <a:srgbClr val="111111"/>
                </a:solidFill>
              </a:rPr>
              <a:t>(</a:t>
            </a:r>
            <a:r>
              <a:rPr lang="en-US" sz="800" dirty="0" err="1">
                <a:solidFill>
                  <a:srgbClr val="111111"/>
                </a:solidFill>
              </a:rPr>
              <a:t>muhook</a:t>
            </a:r>
            <a:r>
              <a:rPr lang="en-US" sz="800" dirty="0">
                <a:solidFill>
                  <a:srgbClr val="111111"/>
                </a:solidFill>
              </a:rPr>
              <a:t>)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831289" y="3208299"/>
            <a:ext cx="783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111111"/>
                </a:solidFill>
              </a:rPr>
              <a:t>UDP-Monitor</a:t>
            </a:r>
          </a:p>
          <a:p>
            <a:pPr algn="ctr"/>
            <a:r>
              <a:rPr lang="en-US" sz="800" dirty="0">
                <a:solidFill>
                  <a:srgbClr val="111111"/>
                </a:solidFill>
              </a:rPr>
              <a:t>(</a:t>
            </a:r>
            <a:r>
              <a:rPr lang="en-US" sz="800" dirty="0" err="1">
                <a:solidFill>
                  <a:srgbClr val="111111"/>
                </a:solidFill>
              </a:rPr>
              <a:t>muhook</a:t>
            </a:r>
            <a:r>
              <a:rPr lang="en-US" sz="800" dirty="0">
                <a:solidFill>
                  <a:srgbClr val="111111"/>
                </a:solidFill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70062" y="4583237"/>
            <a:ext cx="7745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CE-X card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3065379" y="5006537"/>
            <a:ext cx="7617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CE-HEVC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6389009" y="6167587"/>
            <a:ext cx="6399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Korysys</a:t>
            </a:r>
            <a:endParaRPr lang="en-US" sz="1000" dirty="0"/>
          </a:p>
        </p:txBody>
      </p:sp>
      <p:sp>
        <p:nvSpPr>
          <p:cNvPr id="149" name="Arrow: Right 148"/>
          <p:cNvSpPr/>
          <p:nvPr/>
        </p:nvSpPr>
        <p:spPr bwMode="auto">
          <a:xfrm>
            <a:off x="2223690" y="5031972"/>
            <a:ext cx="513578" cy="155125"/>
          </a:xfrm>
          <a:prstGeom prst="rightArrow">
            <a:avLst/>
          </a:prstGeom>
          <a:solidFill>
            <a:srgbClr val="00285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092849" y="4927532"/>
            <a:ext cx="111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4K SDI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016945" y="5310487"/>
            <a:ext cx="1180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SMPTE  2110</a:t>
            </a:r>
          </a:p>
          <a:p>
            <a:r>
              <a:rPr lang="en-US" sz="1200" dirty="0"/>
              <a:t>(720p50)</a:t>
            </a:r>
          </a:p>
        </p:txBody>
      </p:sp>
      <p:sp>
        <p:nvSpPr>
          <p:cNvPr id="153" name="Rectangle: Rounded Corners 152"/>
          <p:cNvSpPr/>
          <p:nvPr/>
        </p:nvSpPr>
        <p:spPr bwMode="auto">
          <a:xfrm>
            <a:off x="8711964" y="5315996"/>
            <a:ext cx="1191564" cy="523636"/>
          </a:xfrm>
          <a:prstGeom prst="roundRect">
            <a:avLst/>
          </a:prstGeom>
          <a:solidFill>
            <a:srgbClr val="89BA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Tek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 Prism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GTP master, </a:t>
            </a:r>
            <a:r>
              <a:rPr kumimoji="0" lang="en-US" sz="10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etc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044813" y="4676249"/>
            <a:ext cx="20822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720p50 SDI from AVP 2000</a:t>
            </a:r>
          </a:p>
          <a:p>
            <a:r>
              <a:rPr lang="en-US" sz="1200" dirty="0"/>
              <a:t>Or from MFEL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786538" y="2379725"/>
            <a:ext cx="1018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720p50 SDI</a:t>
            </a:r>
          </a:p>
        </p:txBody>
      </p:sp>
      <p:cxnSp>
        <p:nvCxnSpPr>
          <p:cNvPr id="16" name="Connector: Elbow 15"/>
          <p:cNvCxnSpPr>
            <a:stCxn id="145" idx="3"/>
            <a:endCxn id="107" idx="1"/>
          </p:cNvCxnSpPr>
          <p:nvPr/>
        </p:nvCxnSpPr>
        <p:spPr bwMode="auto">
          <a:xfrm>
            <a:off x="3827126" y="5129648"/>
            <a:ext cx="1912109" cy="1080067"/>
          </a:xfrm>
          <a:prstGeom prst="bentConnector3">
            <a:avLst/>
          </a:prstGeom>
          <a:solidFill>
            <a:schemeClr val="accent1"/>
          </a:solidFill>
          <a:ln w="47625" cap="flat" cmpd="sng" algn="ctr">
            <a:solidFill>
              <a:srgbClr val="00285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8" name="Rectangle 157"/>
          <p:cNvSpPr/>
          <p:nvPr/>
        </p:nvSpPr>
        <p:spPr>
          <a:xfrm>
            <a:off x="3769141" y="4920606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Multicast</a:t>
            </a:r>
          </a:p>
        </p:txBody>
      </p:sp>
      <p:cxnSp>
        <p:nvCxnSpPr>
          <p:cNvPr id="18" name="Connector: Elbow 17"/>
          <p:cNvCxnSpPr>
            <a:stCxn id="13" idx="3"/>
            <a:endCxn id="114" idx="1"/>
          </p:cNvCxnSpPr>
          <p:nvPr/>
        </p:nvCxnSpPr>
        <p:spPr bwMode="auto">
          <a:xfrm>
            <a:off x="3844633" y="4706348"/>
            <a:ext cx="1894602" cy="879054"/>
          </a:xfrm>
          <a:prstGeom prst="bentConnector3">
            <a:avLst>
              <a:gd name="adj1" fmla="val 64580"/>
            </a:avLst>
          </a:prstGeom>
          <a:solidFill>
            <a:schemeClr val="accent1"/>
          </a:solidFill>
          <a:ln w="47625" cap="flat" cmpd="sng" algn="ctr">
            <a:solidFill>
              <a:srgbClr val="FABB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Connector: Elbow 22"/>
          <p:cNvCxnSpPr>
            <a:endCxn id="127" idx="1"/>
          </p:cNvCxnSpPr>
          <p:nvPr/>
        </p:nvCxnSpPr>
        <p:spPr bwMode="auto">
          <a:xfrm rot="5400000" flipH="1" flipV="1">
            <a:off x="4882772" y="2844866"/>
            <a:ext cx="2037609" cy="1668553"/>
          </a:xfrm>
          <a:prstGeom prst="bentConnector2">
            <a:avLst/>
          </a:prstGeom>
          <a:solidFill>
            <a:schemeClr val="accent1"/>
          </a:solidFill>
          <a:ln w="47625" cap="flat" cmpd="sng" algn="ctr">
            <a:solidFill>
              <a:srgbClr val="FABB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067300" y="5069248"/>
            <a:ext cx="66876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ABB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9" name="Rectangle 158"/>
          <p:cNvSpPr/>
          <p:nvPr/>
        </p:nvSpPr>
        <p:spPr>
          <a:xfrm>
            <a:off x="3769141" y="4473240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Multicast</a:t>
            </a:r>
          </a:p>
        </p:txBody>
      </p:sp>
      <p:cxnSp>
        <p:nvCxnSpPr>
          <p:cNvPr id="37" name="Connector: Elbow 36"/>
          <p:cNvCxnSpPr/>
          <p:nvPr/>
        </p:nvCxnSpPr>
        <p:spPr bwMode="auto">
          <a:xfrm flipH="1">
            <a:off x="5736060" y="3723568"/>
            <a:ext cx="2019215" cy="1167876"/>
          </a:xfrm>
          <a:prstGeom prst="bentConnector5">
            <a:avLst>
              <a:gd name="adj1" fmla="val -27988"/>
              <a:gd name="adj2" fmla="val 65395"/>
              <a:gd name="adj3" fmla="val 111321"/>
            </a:avLst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0" name="Rectangle 159"/>
          <p:cNvSpPr/>
          <p:nvPr/>
        </p:nvSpPr>
        <p:spPr>
          <a:xfrm>
            <a:off x="7797988" y="3473465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Multicast</a:t>
            </a:r>
          </a:p>
        </p:txBody>
      </p:sp>
      <p:sp>
        <p:nvSpPr>
          <p:cNvPr id="192" name="Freeform: Shape 191"/>
          <p:cNvSpPr/>
          <p:nvPr/>
        </p:nvSpPr>
        <p:spPr bwMode="auto">
          <a:xfrm>
            <a:off x="8843051" y="4147606"/>
            <a:ext cx="9319260" cy="5684520"/>
          </a:xfrm>
          <a:custGeom>
            <a:avLst/>
            <a:gdLst>
              <a:gd name="connsiteX0" fmla="*/ 9319260 w 9319260"/>
              <a:gd name="connsiteY0" fmla="*/ 5539740 h 5570220"/>
              <a:gd name="connsiteX1" fmla="*/ 9319260 w 9319260"/>
              <a:gd name="connsiteY1" fmla="*/ 0 h 5570220"/>
              <a:gd name="connsiteX2" fmla="*/ 3825240 w 9319260"/>
              <a:gd name="connsiteY2" fmla="*/ 0 h 5570220"/>
              <a:gd name="connsiteX3" fmla="*/ 3825240 w 9319260"/>
              <a:gd name="connsiteY3" fmla="*/ 2971800 h 5570220"/>
              <a:gd name="connsiteX4" fmla="*/ 0 w 9319260"/>
              <a:gd name="connsiteY4" fmla="*/ 2971800 h 5570220"/>
              <a:gd name="connsiteX5" fmla="*/ 0 w 9319260"/>
              <a:gd name="connsiteY5" fmla="*/ 4739640 h 5570220"/>
              <a:gd name="connsiteX6" fmla="*/ 3177540 w 9319260"/>
              <a:gd name="connsiteY6" fmla="*/ 4739640 h 5570220"/>
              <a:gd name="connsiteX7" fmla="*/ 3177540 w 9319260"/>
              <a:gd name="connsiteY7" fmla="*/ 5570220 h 5570220"/>
              <a:gd name="connsiteX8" fmla="*/ 9281160 w 9319260"/>
              <a:gd name="connsiteY8" fmla="*/ 5570220 h 5570220"/>
              <a:gd name="connsiteX9" fmla="*/ 9319260 w 9319260"/>
              <a:gd name="connsiteY9" fmla="*/ 5539740 h 557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9260" h="5570220">
                <a:moveTo>
                  <a:pt x="9319260" y="5539740"/>
                </a:moveTo>
                <a:lnTo>
                  <a:pt x="9319260" y="0"/>
                </a:lnTo>
                <a:lnTo>
                  <a:pt x="3825240" y="0"/>
                </a:lnTo>
                <a:lnTo>
                  <a:pt x="3825240" y="2971800"/>
                </a:lnTo>
                <a:lnTo>
                  <a:pt x="0" y="2971800"/>
                </a:lnTo>
                <a:lnTo>
                  <a:pt x="0" y="4739640"/>
                </a:lnTo>
                <a:lnTo>
                  <a:pt x="3177540" y="4739640"/>
                </a:lnTo>
                <a:lnTo>
                  <a:pt x="3177540" y="5570220"/>
                </a:lnTo>
                <a:lnTo>
                  <a:pt x="9281160" y="5570220"/>
                </a:lnTo>
                <a:lnTo>
                  <a:pt x="9319260" y="5539740"/>
                </a:lnTo>
                <a:close/>
              </a:path>
            </a:pathLst>
          </a:custGeom>
          <a:noFill/>
          <a:ln w="349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6" name="Straight Arrow Connector 195"/>
          <p:cNvCxnSpPr>
            <a:stCxn id="127" idx="3"/>
          </p:cNvCxnSpPr>
          <p:nvPr/>
        </p:nvCxnSpPr>
        <p:spPr bwMode="auto">
          <a:xfrm>
            <a:off x="7650678" y="2660337"/>
            <a:ext cx="1381904" cy="1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ABB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8" name="Straight Arrow Connector 197"/>
          <p:cNvCxnSpPr>
            <a:stCxn id="39" idx="3"/>
          </p:cNvCxnSpPr>
          <p:nvPr/>
        </p:nvCxnSpPr>
        <p:spPr bwMode="auto">
          <a:xfrm flipV="1">
            <a:off x="7092388" y="4974867"/>
            <a:ext cx="2149808" cy="11831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ABB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1" name="Straight Arrow Connector 200"/>
          <p:cNvCxnSpPr>
            <a:stCxn id="114" idx="3"/>
            <a:endCxn id="153" idx="1"/>
          </p:cNvCxnSpPr>
          <p:nvPr/>
        </p:nvCxnSpPr>
        <p:spPr bwMode="auto">
          <a:xfrm flipV="1">
            <a:off x="7095563" y="5577814"/>
            <a:ext cx="1616401" cy="758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ABB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5" name="Straight Arrow Connector 204"/>
          <p:cNvCxnSpPr>
            <a:stCxn id="107" idx="3"/>
          </p:cNvCxnSpPr>
          <p:nvPr/>
        </p:nvCxnSpPr>
        <p:spPr bwMode="auto">
          <a:xfrm>
            <a:off x="7093420" y="6209715"/>
            <a:ext cx="2054705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285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9" name="TextBox 208"/>
          <p:cNvSpPr txBox="1"/>
          <p:nvPr/>
        </p:nvSpPr>
        <p:spPr>
          <a:xfrm>
            <a:off x="7898576" y="1301388"/>
            <a:ext cx="1885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Demo MFEL (aka ‘MFCP transcode’) and MFCP containers are run one at a time – both containers should not be running at the same time.</a:t>
            </a:r>
          </a:p>
        </p:txBody>
      </p:sp>
      <p:sp>
        <p:nvSpPr>
          <p:cNvPr id="210" name="Flowchart: Magnetic Disk 209"/>
          <p:cNvSpPr/>
          <p:nvPr/>
        </p:nvSpPr>
        <p:spPr bwMode="auto">
          <a:xfrm>
            <a:off x="5831977" y="3459197"/>
            <a:ext cx="386499" cy="549969"/>
          </a:xfrm>
          <a:prstGeom prst="flowChartMagneticDisk">
            <a:avLst/>
          </a:prstGeom>
          <a:solidFill>
            <a:srgbClr val="8F3F7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Arrow: Right 13"/>
          <p:cNvSpPr/>
          <p:nvPr/>
        </p:nvSpPr>
        <p:spPr bwMode="auto">
          <a:xfrm>
            <a:off x="5977214" y="3545169"/>
            <a:ext cx="961070" cy="565580"/>
          </a:xfrm>
          <a:prstGeom prst="rightArrow">
            <a:avLst>
              <a:gd name="adj1" fmla="val 50000"/>
              <a:gd name="adj2" fmla="val 73578"/>
            </a:avLst>
          </a:prstGeom>
          <a:solidFill>
            <a:srgbClr val="8F3F7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Streamer</a:t>
            </a:r>
          </a:p>
        </p:txBody>
      </p:sp>
      <p:sp>
        <p:nvSpPr>
          <p:cNvPr id="82" name="Rectangle: Rounded Corners 81"/>
          <p:cNvSpPr/>
          <p:nvPr/>
        </p:nvSpPr>
        <p:spPr bwMode="auto">
          <a:xfrm>
            <a:off x="748170" y="3341856"/>
            <a:ext cx="1024573" cy="344791"/>
          </a:xfrm>
          <a:prstGeom prst="roundRect">
            <a:avLst/>
          </a:prstGeom>
          <a:solidFill>
            <a:srgbClr val="8F3F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K8s Master</a:t>
            </a:r>
          </a:p>
        </p:txBody>
      </p:sp>
    </p:spTree>
    <p:extLst>
      <p:ext uri="{BB962C8B-B14F-4D97-AF65-F5344CB8AC3E}">
        <p14:creationId xmlns:p14="http://schemas.microsoft.com/office/powerpoint/2010/main" val="423661760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Landscape2009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2011.potx" id="{2930A252-12C2-4F52-B133-87F8BF51D5BC}" vid="{C0EA779E-0600-4F57-BDCE-BA710E7DC25F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pared. xmlns="70ed1ff1-d6fc-4281-ad6f-81f934b22c7a" xsi:nil="true"/>
    <EriCOLLDate. xmlns="70ed1ff1-d6fc-4281-ad6f-81f934b22c7a" xsi:nil="true"/>
    <EriCOLLCompetenceTaxHTField0 xmlns="70ed1ff1-d6fc-4281-ad6f-81f934b22c7a">
      <Terms xmlns="http://schemas.microsoft.com/office/infopath/2007/PartnerControls"/>
    </EriCOLLCompetenceTaxHTField0>
    <EriCOLLProductsTaxHTField0 xmlns="70ed1ff1-d6fc-4281-ad6f-81f934b22c7a">
      <Terms xmlns="http://schemas.microsoft.com/office/infopath/2007/PartnerControls"/>
    </EriCOLLProductsTaxHTField0>
    <IconOverlay xmlns="http://schemas.microsoft.com/sharepoint/v4" xsi:nil="true"/>
    <TaxCatchAll xmlns="08b2df90-05d3-4030-90d4-c9feeb4a1cd9"/>
    <EriCOLLProjectsTaxHTField0 xmlns="70ed1ff1-d6fc-4281-ad6f-81f934b22c7a">
      <Terms xmlns="http://schemas.microsoft.com/office/infopath/2007/PartnerControls"/>
    </EriCOLLProjectsTaxHTField0>
    <TaxKeywordTaxHTField xmlns="08b2df90-05d3-4030-90d4-c9feeb4a1cd9">
      <Terms xmlns="http://schemas.microsoft.com/office/infopath/2007/PartnerControls"/>
    </TaxKeywordTaxHTField>
    <EriCOLLCountryTaxHTField0 xmlns="70ed1ff1-d6fc-4281-ad6f-81f934b22c7a">
      <Terms xmlns="http://schemas.microsoft.com/office/infopath/2007/PartnerControls"/>
    </EriCOLLCountryTaxHTField0>
    <EriCOLLProcessTaxHTField0 xmlns="70ed1ff1-d6fc-4281-ad6f-81f934b22c7a">
      <Terms xmlns="http://schemas.microsoft.com/office/infopath/2007/PartnerControls"/>
    </EriCOLLProcessTaxHTField0>
    <EriCOLLCategoryTaxHTField0 xmlns="70ed1ff1-d6fc-4281-ad6f-81f934b22c7a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</TermName>
          <TermId xmlns="http://schemas.microsoft.com/office/infopath/2007/PartnerControls">8981162e-ed31-4a46-98fc-a40b168cc40e</TermId>
        </TermInfo>
      </Terms>
    </EriCOLLCategoryTaxHTField0>
    <EriCOLLOrganizationUnitTaxHTField0 xmlns="70ed1ff1-d6fc-4281-ad6f-81f934b22c7a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BUSS SA Media (Old)</TermName>
          <TermId xmlns="http://schemas.microsoft.com/office/infopath/2007/PartnerControls">394d07f5-b9ca-47ec-ab08-0e9bf38af852</TermId>
        </TermInfo>
      </Terms>
    </EriCOLLOrganizationUnitTaxHTField0>
    <AbstractOrSummary. xmlns="70ed1ff1-d6fc-4281-ad6f-81f934b22c7a" xsi:nil="true"/>
    <EriCOLLCustomerTaxHTField0 xmlns="08b2df90-05d3-4030-90d4-c9feeb4a1cd9">
      <Terms xmlns="http://schemas.microsoft.com/office/infopath/2007/PartnerControls"/>
    </EriCOLLCustomer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0e710d51-58b4-4530-836b-fce5679fe049" ContentTypeId="0x010100BB337192E63E44A7A744CE7393F41F4E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riCOLL Docs" ma:contentTypeID="0x010100BB337192E63E44A7A744CE7393F41F4E002A2F7060B995EE4D9FCAE38ED8F4C22E" ma:contentTypeVersion="14" ma:contentTypeDescription="EriCOLL Document Content Type" ma:contentTypeScope="" ma:versionID="0a22d3f0d9ffd1d74fb40a682f9610e2">
  <xsd:schema xmlns:xsd="http://www.w3.org/2001/XMLSchema" xmlns:xs="http://www.w3.org/2001/XMLSchema" xmlns:p="http://schemas.microsoft.com/office/2006/metadata/properties" xmlns:ns2="08b2df90-05d3-4030-90d4-c9feeb4a1cd9" xmlns:ns3="70ed1ff1-d6fc-4281-ad6f-81f934b22c7a" xmlns:ns4="http://schemas.microsoft.com/sharepoint/v4" targetNamespace="http://schemas.microsoft.com/office/2006/metadata/properties" ma:root="true" ma:fieldsID="e203b8af80c4377d66be58ac8b2c6a02" ns2:_="" ns3:_="" ns4:_="">
    <xsd:import namespace="08b2df90-05d3-4030-90d4-c9feeb4a1cd9"/>
    <xsd:import namespace="70ed1ff1-d6fc-4281-ad6f-81f934b22c7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repared." minOccurs="0"/>
                <xsd:element ref="ns3:EriCOLLDate." minOccurs="0"/>
                <xsd:element ref="ns3:AbstractOrSummary." minOccurs="0"/>
                <xsd:element ref="ns2:TaxKeywordTaxHTField" minOccurs="0"/>
                <xsd:element ref="ns2:TaxCatchAll" minOccurs="0"/>
                <xsd:element ref="ns2:TaxCatchAllLabel" minOccurs="0"/>
                <xsd:element ref="ns3:EriCOLLCategoryTaxHTField0" minOccurs="0"/>
                <xsd:element ref="ns3:EriCOLLOrganizationUnitTaxHTField0" minOccurs="0"/>
                <xsd:element ref="ns3:EriCOLLCompetenceTaxHTField0" minOccurs="0"/>
                <xsd:element ref="ns3:EriCOLLCountryTaxHTField0" minOccurs="0"/>
                <xsd:element ref="ns2:EriCOLLCustomerTaxHTField0" minOccurs="0"/>
                <xsd:element ref="ns3:EriCOLLProcessTaxHTField0" minOccurs="0"/>
                <xsd:element ref="ns3:EriCOLLProductsTaxHTField0" minOccurs="0"/>
                <xsd:element ref="ns3:EriCOLLProjectsTaxHTField0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2df90-05d3-4030-90d4-c9feeb4a1cd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Keywords." ma:readOnly="false" ma:fieldId="{23f27201-bee3-471e-b2e7-b64fd8b7ca38}" ma:taxonomyMulti="true" ma:sspId="0e710d51-58b4-4530-836b-fce5679fe04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8699efbe-b62c-4427-81f8-fe42c38a6135}" ma:internalName="TaxCatchAll" ma:showField="CatchAllData" ma:web="70ed1ff1-d6fc-4281-ad6f-81f934b22c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8699efbe-b62c-4427-81f8-fe42c38a6135}" ma:internalName="TaxCatchAllLabel" ma:readOnly="true" ma:showField="CatchAllDataLabel" ma:web="70ed1ff1-d6fc-4281-ad6f-81f934b22c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riCOLLCustomerTaxHTField0" ma:index="26" nillable="true" ma:taxonomy="true" ma:internalName="EriCOLLCustomerTaxHTField0" ma:taxonomyFieldName="EriCOLLCustomer" ma:displayName="Customer." ma:readOnly="false" ma:default="" ma:fieldId="{8480f48b-f8b7-4c77-be55-63d41a1fdb0d}" ma:taxonomyMulti="true" ma:sspId="0e710d51-58b4-4530-836b-fce5679fe049" ma:termSetId="4e0bb0d4-0179-488a-a161-abd655dda2e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d1ff1-d6fc-4281-ad6f-81f934b22c7a" elementFormDefault="qualified">
    <xsd:import namespace="http://schemas.microsoft.com/office/2006/documentManagement/types"/>
    <xsd:import namespace="http://schemas.microsoft.com/office/infopath/2007/PartnerControls"/>
    <xsd:element name="Prepared." ma:index="11" nillable="true" ma:displayName="Prepared." ma:internalName="Prepared_x002e_" ma:readOnly="false">
      <xsd:simpleType>
        <xsd:restriction base="dms:Text">
          <xsd:maxLength value="255"/>
        </xsd:restriction>
      </xsd:simpleType>
    </xsd:element>
    <xsd:element name="EriCOLLDate." ma:index="12" nillable="true" ma:displayName="Date." ma:internalName="EriCOLLDate_x002e_" ma:readOnly="false">
      <xsd:simpleType>
        <xsd:restriction base="dms:Text">
          <xsd:maxLength value="255"/>
        </xsd:restriction>
      </xsd:simpleType>
    </xsd:element>
    <xsd:element name="AbstractOrSummary." ma:index="13" nillable="true" ma:displayName="Abstract/Summary." ma:internalName="AbstractOrSummary_x002e_" ma:readOnly="false">
      <xsd:simpleType>
        <xsd:restriction base="dms:Note"/>
      </xsd:simpleType>
    </xsd:element>
    <xsd:element name="EriCOLLCategoryTaxHTField0" ma:index="18" nillable="true" ma:taxonomy="true" ma:internalName="EriCOLLCategoryTaxHTField0" ma:taxonomyFieldName="EriCOLLCategory" ma:displayName="Category." ma:readOnly="false" ma:default="1;#General|8981162e-ed31-4a46-98fc-a40b168cc40e" ma:fieldId="{e72cc46e-70aa-41d8-b11d-9bbfd769c5eb}" ma:taxonomyMulti="true" ma:sspId="0e710d51-58b4-4530-836b-fce5679fe049" ma:termSetId="f35c1d4c-78ac-4f40-bb38-8d71ec401e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OrganizationUnitTaxHTField0" ma:index="20" nillable="true" ma:taxonomy="true" ma:internalName="EriCOLLOrganizationUnitTaxHTField0" ma:taxonomyFieldName="EriCOLLOrganizationUnit" ma:displayName="Organization Unit." ma:readOnly="false" ma:default="2;#BUSS SA Media (Old)|394d07f5-b9ca-47ec-ab08-0e9bf38af852" ma:fieldId="{7588c015-b936-47f7-bb64-663949dc467e}" ma:taxonomyMulti="true" ma:sspId="0e710d51-58b4-4530-836b-fce5679fe049" ma:termSetId="67f5b04f-38bf-47c9-889f-003f3bcd13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CompetenceTaxHTField0" ma:index="22" nillable="true" ma:taxonomy="true" ma:internalName="EriCOLLCompetenceTaxHTField0" ma:taxonomyFieldName="EriCOLLCompetence" ma:displayName="Competence." ma:readOnly="false" ma:default="" ma:fieldId="{ff7cf505-5048-4f7f-991c-4d426a4ce272}" ma:taxonomyMulti="true" ma:sspId="0e710d51-58b4-4530-836b-fce5679fe049" ma:termSetId="3b0c01a2-44af-4012-bd1f-a99c2b798e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CountryTaxHTField0" ma:index="24" nillable="true" ma:taxonomy="true" ma:internalName="EriCOLLCountryTaxHTField0" ma:taxonomyFieldName="EriCOLLCountry" ma:displayName="Country." ma:readOnly="false" ma:default="" ma:fieldId="{a6c34b01-f2c2-4f05-b9ad-d4935bafeeb2}" ma:taxonomyMulti="true" ma:sspId="0e710d51-58b4-4530-836b-fce5679fe049" ma:termSetId="d4bcc4ed-3121-4db4-a523-83f3d10187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ProcessTaxHTField0" ma:index="28" nillable="true" ma:taxonomy="true" ma:internalName="EriCOLLProcessTaxHTField0" ma:taxonomyFieldName="EriCOLLProcess" ma:displayName="Process." ma:readOnly="false" ma:default="" ma:fieldId="{69b1f811-b392-4734-aa69-0125c68961bd}" ma:taxonomyMulti="true" ma:sspId="0e710d51-58b4-4530-836b-fce5679fe049" ma:termSetId="3d5773de-e402-4858-b471-2c5969a51f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ProductsTaxHTField0" ma:index="30" nillable="true" ma:taxonomy="true" ma:internalName="EriCOLLProductsTaxHTField0" ma:taxonomyFieldName="EriCOLLProducts" ma:displayName="Products." ma:readOnly="false" ma:default="" ma:fieldId="{e7fe205b-2114-43c4-bcb7-1bbbbd16d461}" ma:taxonomyMulti="true" ma:sspId="0e710d51-58b4-4530-836b-fce5679fe049" ma:termSetId="943c8fbd-8b50-4b6a-b4b8-9342be84b8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ProjectsTaxHTField0" ma:index="32" nillable="true" ma:taxonomy="true" ma:internalName="EriCOLLProjectsTaxHTField0" ma:taxonomyFieldName="EriCOLLProjects" ma:displayName="Projects." ma:readOnly="false" ma:default="" ma:fieldId="{6d690e96-80d8-4550-9bd4-922d740a55ff}" ma:taxonomyMulti="true" ma:sspId="0e710d51-58b4-4530-836b-fce5679fe049" ma:termSetId="66ed0c52-5b15-42c7-a9e7-77fbdfe62b3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3CE8D2-F237-4FE0-917D-B1D7FD02CA38}">
  <ds:schemaRefs>
    <ds:schemaRef ds:uri="http://schemas.microsoft.com/office/2006/documentManagement/types"/>
    <ds:schemaRef ds:uri="08b2df90-05d3-4030-90d4-c9feeb4a1cd9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sharepoint/v4"/>
    <ds:schemaRef ds:uri="http://schemas.openxmlformats.org/package/2006/metadata/core-properties"/>
    <ds:schemaRef ds:uri="70ed1ff1-d6fc-4281-ad6f-81f934b22c7a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6E73D6-FA78-4EBB-8D85-429CCC9BE3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2F2914-FB98-4600-9A07-E26CB3CD9D8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1B1A10A-EC51-49F2-AB7D-2BF41E7C1966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26CC575B-D913-4F70-9488-D58B54E3D0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b2df90-05d3-4030-90d4-c9feeb4a1cd9"/>
    <ds:schemaRef ds:uri="70ed1ff1-d6fc-4281-ad6f-81f934b22c7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PresentationTemplate2011</Template>
  <TotalTime>4401</TotalTime>
  <Words>271</Words>
  <Application>Microsoft Office PowerPoint</Application>
  <PresentationFormat>Widescreen</PresentationFormat>
  <Paragraphs>103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Ericsson Capital TT</vt:lpstr>
      <vt:lpstr>PresentationTemplate2011</vt:lpstr>
      <vt:lpstr>Distributed cloud contribution demo – link view</vt:lpstr>
      <vt:lpstr>Distributed cloud contribution demo – IP address 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Sjuve</dc:creator>
  <cp:keywords/>
  <dc:description>Rev PA1</dc:description>
  <cp:lastModifiedBy>Alan Walker</cp:lastModifiedBy>
  <cp:revision>61</cp:revision>
  <cp:lastPrinted>2017-08-15T12:02:58Z</cp:lastPrinted>
  <dcterms:created xsi:type="dcterms:W3CDTF">2017-06-28T15:53:07Z</dcterms:created>
  <dcterms:modified xsi:type="dcterms:W3CDTF">2017-08-25T13:10:55Z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</vt:lpwstr>
  </property>
  <property fmtid="{D5CDD505-2E9C-101B-9397-08002B2CF9AE}" pid="4" name="TemplateVersion">
    <vt:lpwstr>R1A</vt:lpwstr>
  </property>
  <property fmtid="{D5CDD505-2E9C-101B-9397-08002B2CF9AE}" pid="5" name="EmbeddedFonts">
    <vt:bool>true</vt:bool>
  </property>
  <property fmtid="{D5CDD505-2E9C-101B-9397-08002B2CF9AE}" pid="6" name="PackageNo">
    <vt:lpwstr>LXA 119 603</vt:lpwstr>
  </property>
  <property fmtid="{D5CDD505-2E9C-101B-9397-08002B2CF9AE}" pid="7" name="PackageVersion">
    <vt:lpwstr>R5C</vt:lpwstr>
  </property>
  <property fmtid="{D5CDD505-2E9C-101B-9397-08002B2CF9AE}" pid="8" name="FooterType">
    <vt:lpwstr>PresTemp</vt:lpwstr>
  </property>
  <property fmtid="{D5CDD505-2E9C-101B-9397-08002B2CF9AE}" pid="9" name="UsedFont">
    <vt:lpwstr>Ericsson Capital TT</vt:lpwstr>
  </property>
  <property fmtid="{D5CDD505-2E9C-101B-9397-08002B2CF9AE}" pid="10" name="x">
    <vt:lpwstr>1</vt:lpwstr>
  </property>
  <property fmtid="{D5CDD505-2E9C-101B-9397-08002B2CF9AE}" pid="11" name="White">
    <vt:bool>true</vt:bool>
  </property>
  <property fmtid="{D5CDD505-2E9C-101B-9397-08002B2CF9AE}" pid="12" name="chkMetaData">
    <vt:bool>false</vt:bool>
  </property>
  <property fmtid="{D5CDD505-2E9C-101B-9397-08002B2CF9AE}" pid="13" name="chkTaglines">
    <vt:bool>false</vt:bool>
  </property>
  <property fmtid="{D5CDD505-2E9C-101B-9397-08002B2CF9AE}" pid="14" name="SecurityClass">
    <vt:lpwstr>Ericsson Internal</vt:lpwstr>
  </property>
  <property fmtid="{D5CDD505-2E9C-101B-9397-08002B2CF9AE}" pid="15" name="txtConfLabel">
    <vt:lpwstr>Ericsson Internal</vt:lpwstr>
  </property>
  <property fmtid="{D5CDD505-2E9C-101B-9397-08002B2CF9AE}" pid="16" name="optUseConfClass">
    <vt:bool>true</vt:bool>
  </property>
  <property fmtid="{D5CDD505-2E9C-101B-9397-08002B2CF9AE}" pid="17" name="optUseConfLabel">
    <vt:bool>false</vt:bool>
  </property>
  <property fmtid="{D5CDD505-2E9C-101B-9397-08002B2CF9AE}" pid="18" name="optFooterCVLDocNo">
    <vt:bool>true</vt:bool>
  </property>
  <property fmtid="{D5CDD505-2E9C-101B-9397-08002B2CF9AE}" pid="19" name="optFooterCVLCopyright">
    <vt:bool>false</vt:bool>
  </property>
  <property fmtid="{D5CDD505-2E9C-101B-9397-08002B2CF9AE}" pid="20" name="optEnterText1">
    <vt:bool>false</vt:bool>
  </property>
  <property fmtid="{D5CDD505-2E9C-101B-9397-08002B2CF9AE}" pid="21" name="optFooterCVLConfLabel">
    <vt:bool>true</vt:bool>
  </property>
  <property fmtid="{D5CDD505-2E9C-101B-9397-08002B2CF9AE}" pid="22" name="optEnterText2">
    <vt:bool>false</vt:bool>
  </property>
  <property fmtid="{D5CDD505-2E9C-101B-9397-08002B2CF9AE}" pid="23" name="optFooterCVLTitle">
    <vt:bool>true</vt:bool>
  </property>
  <property fmtid="{D5CDD505-2E9C-101B-9397-08002B2CF9AE}" pid="24" name="optFooterCVLPrep">
    <vt:bool>false</vt:bool>
  </property>
  <property fmtid="{D5CDD505-2E9C-101B-9397-08002B2CF9AE}" pid="25" name="optEnterText3">
    <vt:bool>false</vt:bool>
  </property>
  <property fmtid="{D5CDD505-2E9C-101B-9397-08002B2CF9AE}" pid="26" name="optFooterCVLDate">
    <vt:bool>true</vt:bool>
  </property>
  <property fmtid="{D5CDD505-2E9C-101B-9397-08002B2CF9AE}" pid="27" name="optEnterText4">
    <vt:bool>false</vt:bool>
  </property>
  <property fmtid="{D5CDD505-2E9C-101B-9397-08002B2CF9AE}" pid="28" name="LeftFooterField">
    <vt:lpwstr/>
  </property>
  <property fmtid="{D5CDD505-2E9C-101B-9397-08002B2CF9AE}" pid="29" name="MiddleFooterField">
    <vt:lpwstr>Ericsson Internal</vt:lpwstr>
  </property>
  <property fmtid="{D5CDD505-2E9C-101B-9397-08002B2CF9AE}" pid="30" name="RightFooterField">
    <vt:lpwstr/>
  </property>
  <property fmtid="{D5CDD505-2E9C-101B-9397-08002B2CF9AE}" pid="31" name="RightFooterField2">
    <vt:lpwstr>2017-06-28</vt:lpwstr>
  </property>
  <property fmtid="{D5CDD505-2E9C-101B-9397-08002B2CF9AE}" pid="32" name="TotalNumb">
    <vt:bool>false</vt:bool>
  </property>
  <property fmtid="{D5CDD505-2E9C-101B-9397-08002B2CF9AE}" pid="33" name="Pages">
    <vt:bool>true</vt:bool>
  </property>
  <property fmtid="{D5CDD505-2E9C-101B-9397-08002B2CF9AE}" pid="34" name="DocumentType2">
    <vt:lpwstr>Presentation2011</vt:lpwstr>
  </property>
  <property fmtid="{D5CDD505-2E9C-101B-9397-08002B2CF9AE}" pid="35" name="TemplateName2">
    <vt:lpwstr>CXC 173 2731/1</vt:lpwstr>
  </property>
  <property fmtid="{D5CDD505-2E9C-101B-9397-08002B2CF9AE}" pid="36" name="TemplateVersion2">
    <vt:lpwstr>R1A</vt:lpwstr>
  </property>
  <property fmtid="{D5CDD505-2E9C-101B-9397-08002B2CF9AE}" pid="37" name="Prepared">
    <vt:lpwstr>Victoria Sjuve</vt:lpwstr>
  </property>
  <property fmtid="{D5CDD505-2E9C-101B-9397-08002B2CF9AE}" pid="38" name="ApprovedBy">
    <vt:lpwstr/>
  </property>
  <property fmtid="{D5CDD505-2E9C-101B-9397-08002B2CF9AE}" pid="39" name="DocNo">
    <vt:lpwstr/>
  </property>
  <property fmtid="{D5CDD505-2E9C-101B-9397-08002B2CF9AE}" pid="40" name="Checked">
    <vt:lpwstr/>
  </property>
  <property fmtid="{D5CDD505-2E9C-101B-9397-08002B2CF9AE}" pid="41" name="Revision">
    <vt:lpwstr>PA1</vt:lpwstr>
  </property>
  <property fmtid="{D5CDD505-2E9C-101B-9397-08002B2CF9AE}" pid="42" name="DocName">
    <vt:lpwstr/>
  </property>
  <property fmtid="{D5CDD505-2E9C-101B-9397-08002B2CF9AE}" pid="43" name="Title">
    <vt:lpwstr/>
  </property>
  <property fmtid="{D5CDD505-2E9C-101B-9397-08002B2CF9AE}" pid="44" name="Date">
    <vt:lpwstr>2017-06-28</vt:lpwstr>
  </property>
  <property fmtid="{D5CDD505-2E9C-101B-9397-08002B2CF9AE}" pid="45" name="Reference">
    <vt:lpwstr/>
  </property>
  <property fmtid="{D5CDD505-2E9C-101B-9397-08002B2CF9AE}" pid="46" name="Keyword">
    <vt:lpwstr/>
  </property>
  <property fmtid="{D5CDD505-2E9C-101B-9397-08002B2CF9AE}" pid="47" name="ContentTypeId">
    <vt:lpwstr>0x010100BB337192E63E44A7A744CE7393F41F4E002A2F7060B995EE4D9FCAE38ED8F4C22E</vt:lpwstr>
  </property>
</Properties>
</file>